
<file path=[Content_Types].xml><?xml version="1.0" encoding="utf-8"?>
<Types xmlns="http://schemas.openxmlformats.org/package/2006/content-types"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31"/>
  </p:notesMasterIdLst>
  <p:sldIdLst>
    <p:sldId id="344" r:id="rId2"/>
    <p:sldId id="411" r:id="rId3"/>
    <p:sldId id="454" r:id="rId4"/>
    <p:sldId id="455" r:id="rId5"/>
    <p:sldId id="407" r:id="rId6"/>
    <p:sldId id="443" r:id="rId7"/>
    <p:sldId id="444" r:id="rId8"/>
    <p:sldId id="445" r:id="rId9"/>
    <p:sldId id="403" r:id="rId10"/>
    <p:sldId id="458" r:id="rId11"/>
    <p:sldId id="452" r:id="rId12"/>
    <p:sldId id="453" r:id="rId13"/>
    <p:sldId id="364" r:id="rId14"/>
    <p:sldId id="365" r:id="rId15"/>
    <p:sldId id="446" r:id="rId16"/>
    <p:sldId id="369" r:id="rId17"/>
    <p:sldId id="447" r:id="rId18"/>
    <p:sldId id="448" r:id="rId19"/>
    <p:sldId id="373" r:id="rId20"/>
    <p:sldId id="457" r:id="rId21"/>
    <p:sldId id="381" r:id="rId22"/>
    <p:sldId id="449" r:id="rId23"/>
    <p:sldId id="450" r:id="rId24"/>
    <p:sldId id="389" r:id="rId25"/>
    <p:sldId id="456" r:id="rId26"/>
    <p:sldId id="394" r:id="rId27"/>
    <p:sldId id="395" r:id="rId28"/>
    <p:sldId id="396" r:id="rId29"/>
    <p:sldId id="397" r:id="rId30"/>
  </p:sldIdLst>
  <p:sldSz cx="9144000" cy="6858000" type="screen4x3"/>
  <p:notesSz cx="6797675" cy="987266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FD7E7"/>
          </a:solidFill>
        </a:fill>
      </a:tcStyle>
    </a:wholeTbl>
    <a:band2H>
      <a:tcTxStyle/>
      <a:tcStyle>
        <a:tcBdr/>
        <a:fill>
          <a:solidFill>
            <a:srgbClr val="E8ECF4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EE7D0"/>
          </a:solidFill>
        </a:fill>
      </a:tcStyle>
    </a:wholeTbl>
    <a:band2H>
      <a:tcTxStyle/>
      <a:tcStyle>
        <a:tcBdr/>
        <a:fill>
          <a:solidFill>
            <a:srgbClr val="EFF3E9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CDCCE"/>
          </a:solidFill>
        </a:fill>
      </a:tcStyle>
    </a:wholeTbl>
    <a:band2H>
      <a:tcTxStyle/>
      <a:tcStyle>
        <a:tcBdr/>
        <a:fill>
          <a:solidFill>
            <a:srgbClr val="FDEEE8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>
          <a:latin typeface="Arial"/>
          <a:ea typeface="Arial"/>
          <a:cs typeface="Arial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>
          <a:latin typeface="Arial"/>
          <a:ea typeface="Arial"/>
          <a:cs typeface="Arial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85486" autoAdjust="0"/>
  </p:normalViewPr>
  <p:slideViewPr>
    <p:cSldViewPr>
      <p:cViewPr varScale="1">
        <p:scale>
          <a:sx n="93" d="100"/>
          <a:sy n="93" d="100"/>
        </p:scale>
        <p:origin x="-504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notesViewPr>
    <p:cSldViewPr>
      <p:cViewPr varScale="1">
        <p:scale>
          <a:sx n="83" d="100"/>
          <a:sy n="83" d="100"/>
        </p:scale>
        <p:origin x="-1980" y="-72"/>
      </p:cViewPr>
      <p:guideLst>
        <p:guide orient="horz" pos="3110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>
            <a:spLocks noGrp="1" noRot="1" noChangeAspect="1"/>
          </p:cNvSpPr>
          <p:nvPr>
            <p:ph type="sldImg"/>
          </p:nvPr>
        </p:nvSpPr>
        <p:spPr>
          <a:xfrm>
            <a:off x="931863" y="741363"/>
            <a:ext cx="4933950" cy="370205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7" name="Shape 97"/>
          <p:cNvSpPr>
            <a:spLocks noGrp="1"/>
          </p:cNvSpPr>
          <p:nvPr>
            <p:ph type="body" sz="quarter" idx="1"/>
          </p:nvPr>
        </p:nvSpPr>
        <p:spPr>
          <a:xfrm>
            <a:off x="906357" y="4689516"/>
            <a:ext cx="4984962" cy="4442699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2317694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0455206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Показатели из региональных составляющих федеральных</a:t>
            </a:r>
            <a:r>
              <a:rPr kumimoji="0" lang="ru-RU" sz="1200" b="1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проектов,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входящих в данный национальный проект (по данному МО). Базу заполняем.</a:t>
            </a:r>
            <a:endParaRPr kumimoji="0" lang="ru-RU" sz="1200" b="1" i="0" u="none" strike="noStrike" cap="none" spc="0" normalizeH="0" baseline="0" dirty="0" smtClean="0">
              <a:ln>
                <a:noFill/>
              </a:ln>
              <a:solidFill>
                <a:srgbClr val="FF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823699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1" dirty="0" smtClean="0">
                <a:solidFill>
                  <a:srgbClr val="FF0000"/>
                </a:solidFill>
              </a:rPr>
              <a:t>Слайд заполняется в разрезе рег. составляющей НАЦИОНАЛЬНОГО проекта администраторами региональной составляющей НАЦИОНАЛЬНОГО проекта. Слайд единый для всех МО. </a:t>
            </a:r>
          </a:p>
          <a:p>
            <a:r>
              <a:rPr lang="ru-RU" sz="1200" b="1" i="1" dirty="0" smtClean="0">
                <a:solidFill>
                  <a:srgbClr val="FF0000"/>
                </a:solidFill>
              </a:rPr>
              <a:t>Указывается общая информация о нац.  проекте по региону в целом (основные цели/задачи национального проекта, </a:t>
            </a:r>
            <a:r>
              <a:rPr lang="ru-RU" sz="1200" b="1" i="1" dirty="0" err="1" smtClean="0">
                <a:solidFill>
                  <a:srgbClr val="FF0000"/>
                </a:solidFill>
              </a:rPr>
              <a:t>верхнеуровневые</a:t>
            </a:r>
            <a:r>
              <a:rPr lang="ru-RU" sz="1200" b="1" i="1" dirty="0" smtClean="0">
                <a:solidFill>
                  <a:srgbClr val="FF0000"/>
                </a:solidFill>
              </a:rPr>
              <a:t> показатели со значениями за 2018 г. и планом на 2019 г.).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045520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1" dirty="0" smtClean="0">
                <a:solidFill>
                  <a:srgbClr val="FF0000"/>
                </a:solidFill>
              </a:rPr>
              <a:t>Слайд заполняется в разрезе рег. составляющей НАЦИОНАЛЬНОГО проекта администраторами региональной составляющей НАЦИОНАЛЬНОГО проекта. Слайд единый для всех МО. </a:t>
            </a:r>
          </a:p>
          <a:p>
            <a:r>
              <a:rPr lang="ru-RU" sz="1200" b="1" i="1" dirty="0" smtClean="0">
                <a:solidFill>
                  <a:srgbClr val="FF0000"/>
                </a:solidFill>
              </a:rPr>
              <a:t>Указывается общая информация о нац.  проекте по региону в целом (основные цели/задачи национального проекта, </a:t>
            </a:r>
            <a:r>
              <a:rPr lang="ru-RU" sz="1200" b="1" i="1" dirty="0" err="1" smtClean="0">
                <a:solidFill>
                  <a:srgbClr val="FF0000"/>
                </a:solidFill>
              </a:rPr>
              <a:t>верхнеуровневые</a:t>
            </a:r>
            <a:r>
              <a:rPr lang="ru-RU" sz="1200" b="1" i="1" dirty="0" smtClean="0">
                <a:solidFill>
                  <a:srgbClr val="FF0000"/>
                </a:solidFill>
              </a:rPr>
              <a:t> показатели со значениями за 2018 г. и планом на 2019 г.).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0455206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Показатели из региональных составляющих федеральных</a:t>
            </a:r>
            <a:r>
              <a:rPr kumimoji="0" lang="ru-RU" sz="1200" b="1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проектов,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входящих в данный национальный проект (по данному МО). Базу заполняем.</a:t>
            </a:r>
            <a:endParaRPr kumimoji="0" lang="ru-RU" sz="1200" b="1" i="0" u="none" strike="noStrike" cap="none" spc="0" normalizeH="0" baseline="0" dirty="0" smtClean="0">
              <a:ln>
                <a:noFill/>
              </a:ln>
              <a:solidFill>
                <a:srgbClr val="FF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8236991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1" dirty="0" smtClean="0">
                <a:solidFill>
                  <a:srgbClr val="FF0000"/>
                </a:solidFill>
              </a:rPr>
              <a:t>Слайд заполняется в разрезе рег. составляющей НАЦИОНАЛЬНОГО проекта администраторами региональной составляющей НАЦИОНАЛЬНОГО проекта. Слайд единый для всех МО. </a:t>
            </a:r>
          </a:p>
          <a:p>
            <a:r>
              <a:rPr lang="ru-RU" sz="1200" b="1" i="1" dirty="0" smtClean="0">
                <a:solidFill>
                  <a:srgbClr val="FF0000"/>
                </a:solidFill>
              </a:rPr>
              <a:t>Указывается общая информация о нац.  проекте по региону в целом (основные цели/задачи национального проекта, </a:t>
            </a:r>
            <a:r>
              <a:rPr lang="ru-RU" sz="1200" b="1" i="1" dirty="0" err="1" smtClean="0">
                <a:solidFill>
                  <a:srgbClr val="FF0000"/>
                </a:solidFill>
              </a:rPr>
              <a:t>верхнеуровневые</a:t>
            </a:r>
            <a:r>
              <a:rPr lang="ru-RU" sz="1200" b="1" i="1" dirty="0" smtClean="0">
                <a:solidFill>
                  <a:srgbClr val="FF0000"/>
                </a:solidFill>
              </a:rPr>
              <a:t> показатели со значениями за 2018 г. и планом на 2019 г.).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045520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solidFill>
                  <a:srgbClr val="FF0000"/>
                </a:solidFill>
              </a:rPr>
              <a:t>Наименования </a:t>
            </a:r>
            <a:r>
              <a:rPr lang="ru-RU" sz="1200" b="1" dirty="0" smtClean="0">
                <a:solidFill>
                  <a:srgbClr val="FF0000"/>
                </a:solidFill>
              </a:rPr>
              <a:t>основных мероприятий и объектов</a:t>
            </a:r>
            <a:r>
              <a:rPr lang="ru-RU" sz="1200" dirty="0" smtClean="0">
                <a:solidFill>
                  <a:srgbClr val="FF0000"/>
                </a:solidFill>
              </a:rPr>
              <a:t>  в МО на 2019 год. Мероприятия должны характеризоваться значимым социально-экономическим эффектом на территории на конец 2019 г. </a:t>
            </a:r>
          </a:p>
          <a:p>
            <a:r>
              <a:rPr lang="ru-RU" sz="1200" dirty="0" smtClean="0">
                <a:solidFill>
                  <a:srgbClr val="FF0000"/>
                </a:solidFill>
              </a:rPr>
              <a:t>Сюда относятся: строительство, реконструкция, объектов,  предоставление новых видов услуг, совершенствование мат.-тех. базы, крупные социальные мероприятия и т.п.  </a:t>
            </a:r>
          </a:p>
          <a:p>
            <a:r>
              <a:rPr lang="ru-RU" sz="1200" dirty="0" smtClean="0">
                <a:solidFill>
                  <a:srgbClr val="00B0F0"/>
                </a:solidFill>
              </a:rPr>
              <a:t>Напротив мероприятий в скобках указываем финансирование на 2019 год (если не предусмотрено – также отразить).</a:t>
            </a:r>
          </a:p>
          <a:p>
            <a:r>
              <a:rPr lang="ru-RU" sz="1200" dirty="0" smtClean="0">
                <a:solidFill>
                  <a:srgbClr val="00B0F0"/>
                </a:solidFill>
              </a:rPr>
              <a:t>По каждому объекту необходимо дать краткую характеристику и отразить обоснование или наименование проблемы, которую он решает, например, </a:t>
            </a:r>
          </a:p>
          <a:p>
            <a:r>
              <a:rPr lang="ru-RU" sz="1200" dirty="0" smtClean="0">
                <a:solidFill>
                  <a:srgbClr val="FF0000"/>
                </a:solidFill>
              </a:rPr>
              <a:t>«Создание фельдшерско-акушерского пункта (с. </a:t>
            </a:r>
            <a:r>
              <a:rPr lang="ru-RU" sz="1200" dirty="0" err="1" smtClean="0">
                <a:solidFill>
                  <a:srgbClr val="FF0000"/>
                </a:solidFill>
              </a:rPr>
              <a:t>Пролейка</a:t>
            </a:r>
            <a:r>
              <a:rPr lang="ru-RU" sz="1200" dirty="0" smtClean="0">
                <a:solidFill>
                  <a:srgbClr val="FF0000"/>
                </a:solidFill>
              </a:rPr>
              <a:t> </a:t>
            </a:r>
            <a:r>
              <a:rPr lang="ru-RU" sz="1200" dirty="0" err="1" smtClean="0">
                <a:solidFill>
                  <a:srgbClr val="FF0000"/>
                </a:solidFill>
              </a:rPr>
              <a:t>м.р</a:t>
            </a:r>
            <a:r>
              <a:rPr lang="ru-RU" sz="1200" dirty="0" smtClean="0">
                <a:solidFill>
                  <a:srgbClr val="FF0000"/>
                </a:solidFill>
              </a:rPr>
              <a:t>. </a:t>
            </a:r>
            <a:r>
              <a:rPr lang="ru-RU" sz="1200" dirty="0" err="1" smtClean="0">
                <a:solidFill>
                  <a:srgbClr val="FF0000"/>
                </a:solidFill>
              </a:rPr>
              <a:t>Елховский</a:t>
            </a:r>
            <a:r>
              <a:rPr lang="ru-RU" sz="1200" dirty="0" smtClean="0">
                <a:solidFill>
                  <a:srgbClr val="FF0000"/>
                </a:solidFill>
              </a:rPr>
              <a:t>) для закрытия потребности в мед. услугах для населенных пунктов с численностью населения от 100 до 2000 человек. Использование картинок, </a:t>
            </a:r>
            <a:r>
              <a:rPr lang="ru-RU" sz="1200" dirty="0" err="1" smtClean="0">
                <a:solidFill>
                  <a:srgbClr val="FF0000"/>
                </a:solidFill>
              </a:rPr>
              <a:t>инфографики</a:t>
            </a:r>
            <a:r>
              <a:rPr lang="ru-RU" sz="1200" dirty="0" smtClean="0">
                <a:solidFill>
                  <a:srgbClr val="FF0000"/>
                </a:solidFill>
              </a:rPr>
              <a:t> приветствуется.</a:t>
            </a:r>
          </a:p>
          <a:p>
            <a:endParaRPr lang="ru-RU" sz="1200" dirty="0" smtClean="0">
              <a:solidFill>
                <a:srgbClr val="FF0000"/>
              </a:solidFill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rgbClr val="FF0000"/>
                </a:solidFill>
              </a:rPr>
              <a:t>В случае, если информации много и она не помещается на слайд 3 целиком, ее можно разбить на несколько слайдов.</a:t>
            </a:r>
          </a:p>
          <a:p>
            <a:endParaRPr lang="ru-RU" sz="1200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5039660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Показатели из региональных составляющих федеральных</a:t>
            </a:r>
            <a:r>
              <a:rPr kumimoji="0" lang="ru-RU" sz="1200" b="1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проектов,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входящих в данный национальный проект (по данному МО). Базу заполняем.</a:t>
            </a:r>
            <a:endParaRPr kumimoji="0" lang="ru-RU" sz="1200" b="1" i="0" u="none" strike="noStrike" cap="none" spc="0" normalizeH="0" baseline="0" dirty="0" smtClean="0">
              <a:ln>
                <a:noFill/>
              </a:ln>
              <a:solidFill>
                <a:srgbClr val="FF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8236991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1" dirty="0" smtClean="0">
                <a:solidFill>
                  <a:srgbClr val="FF0000"/>
                </a:solidFill>
              </a:rPr>
              <a:t>Слайд заполняется в разрезе рег. составляющей НАЦИОНАЛЬНОГО проекта администраторами региональной составляющей НАЦИОНАЛЬНОГО проекта. Слайд единый для всех МО. </a:t>
            </a:r>
          </a:p>
          <a:p>
            <a:r>
              <a:rPr lang="ru-RU" sz="1200" b="1" i="1" dirty="0" smtClean="0">
                <a:solidFill>
                  <a:srgbClr val="FF0000"/>
                </a:solidFill>
              </a:rPr>
              <a:t>Указывается общая информация о нац.  проекте по региону в целом (основные цели/задачи национального проекта, </a:t>
            </a:r>
            <a:r>
              <a:rPr lang="ru-RU" sz="1200" b="1" i="1" dirty="0" err="1" smtClean="0">
                <a:solidFill>
                  <a:srgbClr val="FF0000"/>
                </a:solidFill>
              </a:rPr>
              <a:t>верхнеуровневые</a:t>
            </a:r>
            <a:r>
              <a:rPr lang="ru-RU" sz="1200" b="1" i="1" dirty="0" smtClean="0">
                <a:solidFill>
                  <a:srgbClr val="FF0000"/>
                </a:solidFill>
              </a:rPr>
              <a:t> показатели со значениями за 2018 г. и планом на 2019 г.).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0455206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1" dirty="0" smtClean="0">
                <a:solidFill>
                  <a:srgbClr val="FF0000"/>
                </a:solidFill>
              </a:rPr>
              <a:t>Слайд заполняется в разрезе рег. составляющей НАЦИОНАЛЬНОГО проекта администраторами региональной составляющей НАЦИОНАЛЬНОГО проекта. Слайд единый для всех МО. </a:t>
            </a:r>
          </a:p>
          <a:p>
            <a:r>
              <a:rPr lang="ru-RU" sz="1200" b="1" i="1" dirty="0" smtClean="0">
                <a:solidFill>
                  <a:srgbClr val="FF0000"/>
                </a:solidFill>
              </a:rPr>
              <a:t>Указывается общая информация о нац.  проекте по региону в целом (основные цели/задачи национального проекта, </a:t>
            </a:r>
            <a:r>
              <a:rPr lang="ru-RU" sz="1200" b="1" i="1" dirty="0" err="1" smtClean="0">
                <a:solidFill>
                  <a:srgbClr val="FF0000"/>
                </a:solidFill>
              </a:rPr>
              <a:t>верхнеуровневые</a:t>
            </a:r>
            <a:r>
              <a:rPr lang="ru-RU" sz="1200" b="1" i="1" dirty="0" smtClean="0">
                <a:solidFill>
                  <a:srgbClr val="FF0000"/>
                </a:solidFill>
              </a:rPr>
              <a:t> показатели со значениями за 2018 г. и планом на 2019 г.).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045520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solidFill>
                  <a:srgbClr val="FF0000"/>
                </a:solidFill>
              </a:rPr>
              <a:t>Наименования </a:t>
            </a:r>
            <a:r>
              <a:rPr lang="ru-RU" sz="1200" b="1" dirty="0" smtClean="0">
                <a:solidFill>
                  <a:srgbClr val="FF0000"/>
                </a:solidFill>
              </a:rPr>
              <a:t>основных мероприятий и объектов</a:t>
            </a:r>
            <a:r>
              <a:rPr lang="ru-RU" sz="1200" dirty="0" smtClean="0">
                <a:solidFill>
                  <a:srgbClr val="FF0000"/>
                </a:solidFill>
              </a:rPr>
              <a:t>  в МО на 2019 год. Мероприятия должны характеризоваться значимым социально-экономическим эффектом на территории на конец 2019 г. </a:t>
            </a:r>
          </a:p>
          <a:p>
            <a:r>
              <a:rPr lang="ru-RU" sz="1200" dirty="0" smtClean="0">
                <a:solidFill>
                  <a:srgbClr val="FF0000"/>
                </a:solidFill>
              </a:rPr>
              <a:t>Сюда относятся: строительство, реконструкция, объектов,  предоставление новых видов услуг, совершенствование мат.-тех. базы, крупные социальные мероприятия и т.п.  </a:t>
            </a:r>
          </a:p>
          <a:p>
            <a:r>
              <a:rPr lang="ru-RU" sz="1200" dirty="0" smtClean="0">
                <a:solidFill>
                  <a:srgbClr val="00B0F0"/>
                </a:solidFill>
              </a:rPr>
              <a:t>Напротив мероприятий в скобках указываем финансирование на 2019 год (если не предусмотрено – также отразить).</a:t>
            </a:r>
          </a:p>
          <a:p>
            <a:r>
              <a:rPr lang="ru-RU" sz="1200" dirty="0" smtClean="0">
                <a:solidFill>
                  <a:srgbClr val="00B0F0"/>
                </a:solidFill>
              </a:rPr>
              <a:t>По каждому объекту необходимо дать краткую характеристику и отразить обоснование или наименование проблемы, которую он решает, например, </a:t>
            </a:r>
          </a:p>
          <a:p>
            <a:r>
              <a:rPr lang="ru-RU" sz="1200" dirty="0" smtClean="0">
                <a:solidFill>
                  <a:srgbClr val="FF0000"/>
                </a:solidFill>
              </a:rPr>
              <a:t>«Создание фельдшерско-акушерского пункта (с. </a:t>
            </a:r>
            <a:r>
              <a:rPr lang="ru-RU" sz="1200" dirty="0" err="1" smtClean="0">
                <a:solidFill>
                  <a:srgbClr val="FF0000"/>
                </a:solidFill>
              </a:rPr>
              <a:t>Пролейка</a:t>
            </a:r>
            <a:r>
              <a:rPr lang="ru-RU" sz="1200" dirty="0" smtClean="0">
                <a:solidFill>
                  <a:srgbClr val="FF0000"/>
                </a:solidFill>
              </a:rPr>
              <a:t> </a:t>
            </a:r>
            <a:r>
              <a:rPr lang="ru-RU" sz="1200" dirty="0" err="1" smtClean="0">
                <a:solidFill>
                  <a:srgbClr val="FF0000"/>
                </a:solidFill>
              </a:rPr>
              <a:t>м.р</a:t>
            </a:r>
            <a:r>
              <a:rPr lang="ru-RU" sz="1200" dirty="0" smtClean="0">
                <a:solidFill>
                  <a:srgbClr val="FF0000"/>
                </a:solidFill>
              </a:rPr>
              <a:t>. </a:t>
            </a:r>
            <a:r>
              <a:rPr lang="ru-RU" sz="1200" dirty="0" err="1" smtClean="0">
                <a:solidFill>
                  <a:srgbClr val="FF0000"/>
                </a:solidFill>
              </a:rPr>
              <a:t>Елховский</a:t>
            </a:r>
            <a:r>
              <a:rPr lang="ru-RU" sz="1200" dirty="0" smtClean="0">
                <a:solidFill>
                  <a:srgbClr val="FF0000"/>
                </a:solidFill>
              </a:rPr>
              <a:t>) для закрытия потребности в мед. услугах для населенных пунктов с численностью населения от 100 до 2000 человек. Использование картинок, </a:t>
            </a:r>
            <a:r>
              <a:rPr lang="ru-RU" sz="1200" dirty="0" err="1" smtClean="0">
                <a:solidFill>
                  <a:srgbClr val="FF0000"/>
                </a:solidFill>
              </a:rPr>
              <a:t>инфографики</a:t>
            </a:r>
            <a:r>
              <a:rPr lang="ru-RU" sz="1200" dirty="0" smtClean="0">
                <a:solidFill>
                  <a:srgbClr val="FF0000"/>
                </a:solidFill>
              </a:rPr>
              <a:t> приветствуется.</a:t>
            </a:r>
          </a:p>
          <a:p>
            <a:endParaRPr lang="ru-RU" sz="1200" dirty="0" smtClean="0">
              <a:solidFill>
                <a:srgbClr val="FF0000"/>
              </a:solidFill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rgbClr val="FF0000"/>
                </a:solidFill>
              </a:rPr>
              <a:t>В случае, если информации много и она не помещается на слайд 3 целиком, ее можно разбить на несколько слайдов.</a:t>
            </a:r>
          </a:p>
          <a:p>
            <a:endParaRPr lang="ru-RU" sz="1200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18081395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solidFill>
                  <a:srgbClr val="FF0000"/>
                </a:solidFill>
              </a:rPr>
              <a:t>Наименования </a:t>
            </a:r>
            <a:r>
              <a:rPr lang="ru-RU" sz="1200" b="1" dirty="0" smtClean="0">
                <a:solidFill>
                  <a:srgbClr val="FF0000"/>
                </a:solidFill>
              </a:rPr>
              <a:t>основных мероприятий и объектов</a:t>
            </a:r>
            <a:r>
              <a:rPr lang="ru-RU" sz="1200" dirty="0" smtClean="0">
                <a:solidFill>
                  <a:srgbClr val="FF0000"/>
                </a:solidFill>
              </a:rPr>
              <a:t>  в МО на 2019 год. Мероприятия должны характеризоваться значимым социально-экономическим эффектом на территории на конец 2019 г. </a:t>
            </a:r>
          </a:p>
          <a:p>
            <a:r>
              <a:rPr lang="ru-RU" sz="1200" dirty="0" smtClean="0">
                <a:solidFill>
                  <a:srgbClr val="FF0000"/>
                </a:solidFill>
              </a:rPr>
              <a:t>Сюда относятся: строительство, реконструкция, объектов,  предоставление новых видов услуг, совершенствование мат.-тех. базы, крупные социальные мероприятия и т.п.  </a:t>
            </a:r>
          </a:p>
          <a:p>
            <a:r>
              <a:rPr lang="ru-RU" sz="1200" dirty="0" smtClean="0">
                <a:solidFill>
                  <a:srgbClr val="00B0F0"/>
                </a:solidFill>
              </a:rPr>
              <a:t>Напротив мероприятий в скобках указываем финансирование на 2019 год (если не предусмотрено – также отразить).</a:t>
            </a:r>
          </a:p>
          <a:p>
            <a:r>
              <a:rPr lang="ru-RU" sz="1200" dirty="0" smtClean="0">
                <a:solidFill>
                  <a:srgbClr val="00B0F0"/>
                </a:solidFill>
              </a:rPr>
              <a:t>По каждому объекту необходимо дать краткую характеристику и отразить обоснование или наименование проблемы, которую он решает, например, </a:t>
            </a:r>
          </a:p>
          <a:p>
            <a:r>
              <a:rPr lang="ru-RU" sz="1200" dirty="0" smtClean="0">
                <a:solidFill>
                  <a:srgbClr val="FF0000"/>
                </a:solidFill>
              </a:rPr>
              <a:t>«Создание фельдшерско-акушерского пункта (с. </a:t>
            </a:r>
            <a:r>
              <a:rPr lang="ru-RU" sz="1200" dirty="0" err="1" smtClean="0">
                <a:solidFill>
                  <a:srgbClr val="FF0000"/>
                </a:solidFill>
              </a:rPr>
              <a:t>Пролейка</a:t>
            </a:r>
            <a:r>
              <a:rPr lang="ru-RU" sz="1200" dirty="0" smtClean="0">
                <a:solidFill>
                  <a:srgbClr val="FF0000"/>
                </a:solidFill>
              </a:rPr>
              <a:t> </a:t>
            </a:r>
            <a:r>
              <a:rPr lang="ru-RU" sz="1200" dirty="0" err="1" smtClean="0">
                <a:solidFill>
                  <a:srgbClr val="FF0000"/>
                </a:solidFill>
              </a:rPr>
              <a:t>м.р</a:t>
            </a:r>
            <a:r>
              <a:rPr lang="ru-RU" sz="1200" dirty="0" smtClean="0">
                <a:solidFill>
                  <a:srgbClr val="FF0000"/>
                </a:solidFill>
              </a:rPr>
              <a:t>. </a:t>
            </a:r>
            <a:r>
              <a:rPr lang="ru-RU" sz="1200" dirty="0" err="1" smtClean="0">
                <a:solidFill>
                  <a:srgbClr val="FF0000"/>
                </a:solidFill>
              </a:rPr>
              <a:t>Елховский</a:t>
            </a:r>
            <a:r>
              <a:rPr lang="ru-RU" sz="1200" dirty="0" smtClean="0">
                <a:solidFill>
                  <a:srgbClr val="FF0000"/>
                </a:solidFill>
              </a:rPr>
              <a:t>) для закрытия потребности в мед. услугах для населенных пунктов с численностью населения от 100 до 2000 человек. Использование картинок, </a:t>
            </a:r>
            <a:r>
              <a:rPr lang="ru-RU" sz="1200" dirty="0" err="1" smtClean="0">
                <a:solidFill>
                  <a:srgbClr val="FF0000"/>
                </a:solidFill>
              </a:rPr>
              <a:t>инфографики</a:t>
            </a:r>
            <a:r>
              <a:rPr lang="ru-RU" sz="1200" dirty="0" smtClean="0">
                <a:solidFill>
                  <a:srgbClr val="FF0000"/>
                </a:solidFill>
              </a:rPr>
              <a:t> приветствуется.</a:t>
            </a:r>
          </a:p>
          <a:p>
            <a:endParaRPr lang="ru-RU" sz="1200" dirty="0" smtClean="0">
              <a:solidFill>
                <a:srgbClr val="FF0000"/>
              </a:solidFill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rgbClr val="FF0000"/>
                </a:solidFill>
              </a:rPr>
              <a:t>В случае, если информации много и она не помещается на слайд 3 целиком, ее можно разбить на несколько слайдов.</a:t>
            </a:r>
          </a:p>
          <a:p>
            <a:endParaRPr lang="ru-RU" sz="1200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5039660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Показатели из региональных составляющих федеральных</a:t>
            </a:r>
            <a:r>
              <a:rPr kumimoji="0" lang="ru-RU" sz="1200" b="1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проектов,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входящих в данный национальный проект (по данному МО). Базу заполняем.</a:t>
            </a:r>
            <a:endParaRPr kumimoji="0" lang="ru-RU" sz="1200" b="1" i="0" u="none" strike="noStrike" cap="none" spc="0" normalizeH="0" baseline="0" dirty="0" smtClean="0">
              <a:ln>
                <a:noFill/>
              </a:ln>
              <a:solidFill>
                <a:srgbClr val="FF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3209870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1" dirty="0" smtClean="0">
                <a:solidFill>
                  <a:srgbClr val="FF0000"/>
                </a:solidFill>
              </a:rPr>
              <a:t>Слайд заполняется в разрезе рег. составляющей НАЦИОНАЛЬНОГО проекта администраторами региональной составляющей НАЦИОНАЛЬНОГО проекта. Слайд единый для всех МО. </a:t>
            </a:r>
          </a:p>
          <a:p>
            <a:r>
              <a:rPr lang="ru-RU" sz="1200" b="1" i="1" dirty="0" smtClean="0">
                <a:solidFill>
                  <a:srgbClr val="FF0000"/>
                </a:solidFill>
              </a:rPr>
              <a:t>Указывается общая информация о нац.  проекте по региону в целом (основные цели/задачи национального проекта, </a:t>
            </a:r>
            <a:r>
              <a:rPr lang="ru-RU" sz="1200" b="1" i="1" dirty="0" err="1" smtClean="0">
                <a:solidFill>
                  <a:srgbClr val="FF0000"/>
                </a:solidFill>
              </a:rPr>
              <a:t>верхнеуровневые</a:t>
            </a:r>
            <a:r>
              <a:rPr lang="ru-RU" sz="1200" b="1" i="1" dirty="0" smtClean="0">
                <a:solidFill>
                  <a:srgbClr val="FF0000"/>
                </a:solidFill>
              </a:rPr>
              <a:t> показатели со значениями за 2018 г. и планом на 2019 г.).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045520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Показатели из региональных составляющих федеральных</a:t>
            </a:r>
            <a:r>
              <a:rPr kumimoji="0" lang="ru-RU" sz="1200" b="1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проектов,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входящих в данный национальный проект (по данному МО). Базу заполняем.</a:t>
            </a:r>
            <a:endParaRPr kumimoji="0" lang="ru-RU" sz="1200" b="1" i="0" u="none" strike="noStrike" cap="none" spc="0" normalizeH="0" baseline="0" dirty="0" smtClean="0">
              <a:ln>
                <a:noFill/>
              </a:ln>
              <a:solidFill>
                <a:srgbClr val="FF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823699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1" dirty="0" smtClean="0">
                <a:solidFill>
                  <a:srgbClr val="FF0000"/>
                </a:solidFill>
              </a:rPr>
              <a:t>Слайд заполняется в разрезе рег. составляющей НАЦИОНАЛЬНОГО проекта администраторами региональной составляющей НАЦИОНАЛЬНОГО проекта. Слайд единый для всех МО. </a:t>
            </a:r>
          </a:p>
          <a:p>
            <a:r>
              <a:rPr lang="ru-RU" sz="1200" b="1" i="1" dirty="0" smtClean="0">
                <a:solidFill>
                  <a:srgbClr val="FF0000"/>
                </a:solidFill>
              </a:rPr>
              <a:t>Указывается общая информация о нац.  проекте по региону в целом (основные цели/задачи национального проекта, </a:t>
            </a:r>
            <a:r>
              <a:rPr lang="ru-RU" sz="1200" b="1" i="1" dirty="0" err="1" smtClean="0">
                <a:solidFill>
                  <a:srgbClr val="FF0000"/>
                </a:solidFill>
              </a:rPr>
              <a:t>верхнеуровневые</a:t>
            </a:r>
            <a:r>
              <a:rPr lang="ru-RU" sz="1200" b="1" i="1" dirty="0" smtClean="0">
                <a:solidFill>
                  <a:srgbClr val="FF0000"/>
                </a:solidFill>
              </a:rPr>
              <a:t> показатели со значениями за 2018 г. и планом на 2019 г.).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045520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solidFill>
                  <a:srgbClr val="FF0000"/>
                </a:solidFill>
              </a:rPr>
              <a:t>Наименования </a:t>
            </a:r>
            <a:r>
              <a:rPr lang="ru-RU" sz="1200" b="1" dirty="0" smtClean="0">
                <a:solidFill>
                  <a:srgbClr val="FF0000"/>
                </a:solidFill>
              </a:rPr>
              <a:t>основных мероприятий и объектов</a:t>
            </a:r>
            <a:r>
              <a:rPr lang="ru-RU" sz="1200" dirty="0" smtClean="0">
                <a:solidFill>
                  <a:srgbClr val="FF0000"/>
                </a:solidFill>
              </a:rPr>
              <a:t>  в МО на 2019 год. Мероприятия должны характеризоваться значимым социально-экономическим эффектом на территории на конец 2019 г. </a:t>
            </a:r>
          </a:p>
          <a:p>
            <a:r>
              <a:rPr lang="ru-RU" sz="1200" dirty="0" smtClean="0">
                <a:solidFill>
                  <a:srgbClr val="FF0000"/>
                </a:solidFill>
              </a:rPr>
              <a:t>Сюда относятся: строительство, реконструкция, объектов,  предоставление новых видов услуг, совершенствование мат.-тех. базы, крупные социальные мероприятия и т.п.  </a:t>
            </a:r>
          </a:p>
          <a:p>
            <a:r>
              <a:rPr lang="ru-RU" sz="1200" dirty="0" smtClean="0">
                <a:solidFill>
                  <a:srgbClr val="00B0F0"/>
                </a:solidFill>
              </a:rPr>
              <a:t>Напротив мероприятий в скобках указываем финансирование на 2019 год (если не предусмотрено – также отразить).</a:t>
            </a:r>
          </a:p>
          <a:p>
            <a:r>
              <a:rPr lang="ru-RU" sz="1200" dirty="0" smtClean="0">
                <a:solidFill>
                  <a:srgbClr val="00B0F0"/>
                </a:solidFill>
              </a:rPr>
              <a:t>По каждому объекту необходимо дать краткую характеристику и отразить обоснование или наименование проблемы, которую он решает, например, </a:t>
            </a:r>
          </a:p>
          <a:p>
            <a:r>
              <a:rPr lang="ru-RU" sz="1200" dirty="0" smtClean="0">
                <a:solidFill>
                  <a:srgbClr val="FF0000"/>
                </a:solidFill>
              </a:rPr>
              <a:t>«Создание фельдшерско-акушерского пункта (с. </a:t>
            </a:r>
            <a:r>
              <a:rPr lang="ru-RU" sz="1200" dirty="0" err="1" smtClean="0">
                <a:solidFill>
                  <a:srgbClr val="FF0000"/>
                </a:solidFill>
              </a:rPr>
              <a:t>Пролейка</a:t>
            </a:r>
            <a:r>
              <a:rPr lang="ru-RU" sz="1200" dirty="0" smtClean="0">
                <a:solidFill>
                  <a:srgbClr val="FF0000"/>
                </a:solidFill>
              </a:rPr>
              <a:t> </a:t>
            </a:r>
            <a:r>
              <a:rPr lang="ru-RU" sz="1200" dirty="0" err="1" smtClean="0">
                <a:solidFill>
                  <a:srgbClr val="FF0000"/>
                </a:solidFill>
              </a:rPr>
              <a:t>м.р</a:t>
            </a:r>
            <a:r>
              <a:rPr lang="ru-RU" sz="1200" dirty="0" smtClean="0">
                <a:solidFill>
                  <a:srgbClr val="FF0000"/>
                </a:solidFill>
              </a:rPr>
              <a:t>. </a:t>
            </a:r>
            <a:r>
              <a:rPr lang="ru-RU" sz="1200" dirty="0" err="1" smtClean="0">
                <a:solidFill>
                  <a:srgbClr val="FF0000"/>
                </a:solidFill>
              </a:rPr>
              <a:t>Елховский</a:t>
            </a:r>
            <a:r>
              <a:rPr lang="ru-RU" sz="1200" dirty="0" smtClean="0">
                <a:solidFill>
                  <a:srgbClr val="FF0000"/>
                </a:solidFill>
              </a:rPr>
              <a:t>) для закрытия потребности в мед. услугах для населенных пунктов с численностью населения от 100 до 2000 человек. Использование картинок, </a:t>
            </a:r>
            <a:r>
              <a:rPr lang="ru-RU" sz="1200" dirty="0" err="1" smtClean="0">
                <a:solidFill>
                  <a:srgbClr val="FF0000"/>
                </a:solidFill>
              </a:rPr>
              <a:t>инфографики</a:t>
            </a:r>
            <a:r>
              <a:rPr lang="ru-RU" sz="1200" dirty="0" smtClean="0">
                <a:solidFill>
                  <a:srgbClr val="FF0000"/>
                </a:solidFill>
              </a:rPr>
              <a:t> приветствуется.</a:t>
            </a:r>
          </a:p>
          <a:p>
            <a:endParaRPr lang="ru-RU" sz="1200" dirty="0" smtClean="0">
              <a:solidFill>
                <a:srgbClr val="FF0000"/>
              </a:solidFill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rgbClr val="FF0000"/>
                </a:solidFill>
              </a:rPr>
              <a:t>В случае, если информации много и она не помещается на слайд 3 целиком, ее можно разбить на несколько слайдов.</a:t>
            </a:r>
          </a:p>
          <a:p>
            <a:endParaRPr lang="ru-RU" sz="1200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5039660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solidFill>
                  <a:srgbClr val="FF0000"/>
                </a:solidFill>
              </a:rPr>
              <a:t>Наименования </a:t>
            </a:r>
            <a:r>
              <a:rPr lang="ru-RU" sz="1200" b="1" dirty="0" smtClean="0">
                <a:solidFill>
                  <a:srgbClr val="FF0000"/>
                </a:solidFill>
              </a:rPr>
              <a:t>основных мероприятий и объектов</a:t>
            </a:r>
            <a:r>
              <a:rPr lang="ru-RU" sz="1200" dirty="0" smtClean="0">
                <a:solidFill>
                  <a:srgbClr val="FF0000"/>
                </a:solidFill>
              </a:rPr>
              <a:t>  в МО на 2019 год. Мероприятия должны характеризоваться значимым социально-экономическим эффектом на территории на конец 2019 г. </a:t>
            </a:r>
          </a:p>
          <a:p>
            <a:r>
              <a:rPr lang="ru-RU" sz="1200" dirty="0" smtClean="0">
                <a:solidFill>
                  <a:srgbClr val="FF0000"/>
                </a:solidFill>
              </a:rPr>
              <a:t>Сюда относятся: строительство, реконструкция, объектов,  предоставление новых видов услуг, совершенствование мат.-тех. базы, крупные социальные мероприятия и т.п.  </a:t>
            </a:r>
          </a:p>
          <a:p>
            <a:r>
              <a:rPr lang="ru-RU" sz="1200" dirty="0" smtClean="0">
                <a:solidFill>
                  <a:srgbClr val="00B0F0"/>
                </a:solidFill>
              </a:rPr>
              <a:t>Напротив мероприятий в скобках указываем финансирование на 2019 год (если не предусмотрено – также отразить).</a:t>
            </a:r>
          </a:p>
          <a:p>
            <a:r>
              <a:rPr lang="ru-RU" sz="1200" dirty="0" smtClean="0">
                <a:solidFill>
                  <a:srgbClr val="00B0F0"/>
                </a:solidFill>
              </a:rPr>
              <a:t>По каждому объекту необходимо дать краткую характеристику и отразить обоснование или наименование проблемы, которую он решает, например, </a:t>
            </a:r>
          </a:p>
          <a:p>
            <a:r>
              <a:rPr lang="ru-RU" sz="1200" dirty="0" smtClean="0">
                <a:solidFill>
                  <a:srgbClr val="FF0000"/>
                </a:solidFill>
              </a:rPr>
              <a:t>«Создание фельдшерско-акушерского пункта (с. </a:t>
            </a:r>
            <a:r>
              <a:rPr lang="ru-RU" sz="1200" dirty="0" err="1" smtClean="0">
                <a:solidFill>
                  <a:srgbClr val="FF0000"/>
                </a:solidFill>
              </a:rPr>
              <a:t>Пролейка</a:t>
            </a:r>
            <a:r>
              <a:rPr lang="ru-RU" sz="1200" dirty="0" smtClean="0">
                <a:solidFill>
                  <a:srgbClr val="FF0000"/>
                </a:solidFill>
              </a:rPr>
              <a:t> </a:t>
            </a:r>
            <a:r>
              <a:rPr lang="ru-RU" sz="1200" dirty="0" err="1" smtClean="0">
                <a:solidFill>
                  <a:srgbClr val="FF0000"/>
                </a:solidFill>
              </a:rPr>
              <a:t>м.р</a:t>
            </a:r>
            <a:r>
              <a:rPr lang="ru-RU" sz="1200" dirty="0" smtClean="0">
                <a:solidFill>
                  <a:srgbClr val="FF0000"/>
                </a:solidFill>
              </a:rPr>
              <a:t>. </a:t>
            </a:r>
            <a:r>
              <a:rPr lang="ru-RU" sz="1200" dirty="0" err="1" smtClean="0">
                <a:solidFill>
                  <a:srgbClr val="FF0000"/>
                </a:solidFill>
              </a:rPr>
              <a:t>Елховский</a:t>
            </a:r>
            <a:r>
              <a:rPr lang="ru-RU" sz="1200" dirty="0" smtClean="0">
                <a:solidFill>
                  <a:srgbClr val="FF0000"/>
                </a:solidFill>
              </a:rPr>
              <a:t>) для закрытия потребности в мед. услугах для населенных пунктов с численностью населения от 100 до 2000 человек. Использование картинок, </a:t>
            </a:r>
            <a:r>
              <a:rPr lang="ru-RU" sz="1200" dirty="0" err="1" smtClean="0">
                <a:solidFill>
                  <a:srgbClr val="FF0000"/>
                </a:solidFill>
              </a:rPr>
              <a:t>инфографики</a:t>
            </a:r>
            <a:r>
              <a:rPr lang="ru-RU" sz="1200" dirty="0" smtClean="0">
                <a:solidFill>
                  <a:srgbClr val="FF0000"/>
                </a:solidFill>
              </a:rPr>
              <a:t> приветствуется.</a:t>
            </a:r>
          </a:p>
          <a:p>
            <a:endParaRPr lang="ru-RU" sz="1200" dirty="0" smtClean="0">
              <a:solidFill>
                <a:srgbClr val="FF0000"/>
              </a:solidFill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rgbClr val="FF0000"/>
                </a:solidFill>
              </a:rPr>
              <a:t>В случае, если информации много и она не помещается на слайд 3 целиком, ее можно разбить на несколько слайдов.</a:t>
            </a:r>
          </a:p>
          <a:p>
            <a:endParaRPr lang="ru-RU" sz="1200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503966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Показатели из региональных составляющих федеральных</a:t>
            </a:r>
            <a:r>
              <a:rPr kumimoji="0" lang="ru-RU" sz="1200" b="1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проектов,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входящих в данный национальный проект (по данному МО). Базу заполняем.</a:t>
            </a:r>
            <a:endParaRPr kumimoji="0" lang="ru-RU" sz="1200" b="1" i="0" u="none" strike="noStrike" cap="none" spc="0" normalizeH="0" baseline="0" dirty="0" smtClean="0">
              <a:ln>
                <a:noFill/>
              </a:ln>
              <a:solidFill>
                <a:srgbClr val="FF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823699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Показатели из региональных составляющих федеральных</a:t>
            </a:r>
            <a:r>
              <a:rPr kumimoji="0" lang="ru-RU" sz="1200" b="1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проектов,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входящих в данный национальный проект (по данному МО). Базу заполняем.</a:t>
            </a:r>
            <a:endParaRPr kumimoji="0" lang="ru-RU" sz="1200" b="1" i="0" u="none" strike="noStrike" cap="none" spc="0" normalizeH="0" baseline="0" dirty="0" smtClean="0">
              <a:ln>
                <a:noFill/>
              </a:ln>
              <a:solidFill>
                <a:srgbClr val="FF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823699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1" dirty="0" smtClean="0">
                <a:solidFill>
                  <a:srgbClr val="FF0000"/>
                </a:solidFill>
              </a:rPr>
              <a:t>Слайд заполняется в разрезе рег. составляющей НАЦИОНАЛЬНОГО проекта администраторами региональной составляющей НАЦИОНАЛЬНОГО проекта. Слайд единый для всех МО. </a:t>
            </a:r>
          </a:p>
          <a:p>
            <a:r>
              <a:rPr lang="ru-RU" sz="1200" b="1" i="1" dirty="0" smtClean="0">
                <a:solidFill>
                  <a:srgbClr val="FF0000"/>
                </a:solidFill>
              </a:rPr>
              <a:t>Указывается общая информация о нац.  проекте по региону в целом (основные цели/задачи национального проекта, </a:t>
            </a:r>
            <a:r>
              <a:rPr lang="ru-RU" sz="1200" b="1" i="1" dirty="0" err="1" smtClean="0">
                <a:solidFill>
                  <a:srgbClr val="FF0000"/>
                </a:solidFill>
              </a:rPr>
              <a:t>верхнеуровневые</a:t>
            </a:r>
            <a:r>
              <a:rPr lang="ru-RU" sz="1200" b="1" i="1" dirty="0" smtClean="0">
                <a:solidFill>
                  <a:srgbClr val="FF0000"/>
                </a:solidFill>
              </a:rPr>
              <a:t> показатели со значениями за 2018 г. и планом на 2019 г.).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045520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solidFill>
                  <a:srgbClr val="FF0000"/>
                </a:solidFill>
              </a:rPr>
              <a:t>Наименования </a:t>
            </a:r>
            <a:r>
              <a:rPr lang="ru-RU" sz="1200" b="1" dirty="0" smtClean="0">
                <a:solidFill>
                  <a:srgbClr val="FF0000"/>
                </a:solidFill>
              </a:rPr>
              <a:t>основных мероприятий и объектов</a:t>
            </a:r>
            <a:r>
              <a:rPr lang="ru-RU" sz="1200" dirty="0" smtClean="0">
                <a:solidFill>
                  <a:srgbClr val="FF0000"/>
                </a:solidFill>
              </a:rPr>
              <a:t>  в МО на 2019 год. Мероприятия должны характеризоваться значимым социально-экономическим эффектом на территории на конец 2019 г. </a:t>
            </a:r>
          </a:p>
          <a:p>
            <a:r>
              <a:rPr lang="ru-RU" sz="1200" dirty="0" smtClean="0">
                <a:solidFill>
                  <a:srgbClr val="FF0000"/>
                </a:solidFill>
              </a:rPr>
              <a:t>Сюда относятся: строительство, реконструкция, объектов,  предоставление новых видов услуг, совершенствование мат.-тех. базы, крупные социальные мероприятия и т.п.  </a:t>
            </a:r>
          </a:p>
          <a:p>
            <a:r>
              <a:rPr lang="ru-RU" sz="1200" dirty="0" smtClean="0">
                <a:solidFill>
                  <a:srgbClr val="00B0F0"/>
                </a:solidFill>
              </a:rPr>
              <a:t>Напротив мероприятий в скобках указываем финансирование на 2019 год (если не предусмотрено – также отразить).</a:t>
            </a:r>
          </a:p>
          <a:p>
            <a:r>
              <a:rPr lang="ru-RU" sz="1200" dirty="0" smtClean="0">
                <a:solidFill>
                  <a:srgbClr val="00B0F0"/>
                </a:solidFill>
              </a:rPr>
              <a:t>По каждому объекту необходимо дать краткую характеристику и отразить обоснование или наименование проблемы, которую он решает, например, </a:t>
            </a:r>
          </a:p>
          <a:p>
            <a:r>
              <a:rPr lang="ru-RU" sz="1200" dirty="0" smtClean="0">
                <a:solidFill>
                  <a:srgbClr val="FF0000"/>
                </a:solidFill>
              </a:rPr>
              <a:t>«Создание фельдшерско-акушерского пункта (с. </a:t>
            </a:r>
            <a:r>
              <a:rPr lang="ru-RU" sz="1200" dirty="0" err="1" smtClean="0">
                <a:solidFill>
                  <a:srgbClr val="FF0000"/>
                </a:solidFill>
              </a:rPr>
              <a:t>Пролейка</a:t>
            </a:r>
            <a:r>
              <a:rPr lang="ru-RU" sz="1200" dirty="0" smtClean="0">
                <a:solidFill>
                  <a:srgbClr val="FF0000"/>
                </a:solidFill>
              </a:rPr>
              <a:t> </a:t>
            </a:r>
            <a:r>
              <a:rPr lang="ru-RU" sz="1200" dirty="0" err="1" smtClean="0">
                <a:solidFill>
                  <a:srgbClr val="FF0000"/>
                </a:solidFill>
              </a:rPr>
              <a:t>м.р</a:t>
            </a:r>
            <a:r>
              <a:rPr lang="ru-RU" sz="1200" dirty="0" smtClean="0">
                <a:solidFill>
                  <a:srgbClr val="FF0000"/>
                </a:solidFill>
              </a:rPr>
              <a:t>. </a:t>
            </a:r>
            <a:r>
              <a:rPr lang="ru-RU" sz="1200" dirty="0" err="1" smtClean="0">
                <a:solidFill>
                  <a:srgbClr val="FF0000"/>
                </a:solidFill>
              </a:rPr>
              <a:t>Елховский</a:t>
            </a:r>
            <a:r>
              <a:rPr lang="ru-RU" sz="1200" dirty="0" smtClean="0">
                <a:solidFill>
                  <a:srgbClr val="FF0000"/>
                </a:solidFill>
              </a:rPr>
              <a:t>) для закрытия потребности в мед. услугах для населенных пунктов с численностью населения от 100 до 2000 человек. Использование картинок, </a:t>
            </a:r>
            <a:r>
              <a:rPr lang="ru-RU" sz="1200" dirty="0" err="1" smtClean="0">
                <a:solidFill>
                  <a:srgbClr val="FF0000"/>
                </a:solidFill>
              </a:rPr>
              <a:t>инфографики</a:t>
            </a:r>
            <a:r>
              <a:rPr lang="ru-RU" sz="1200" dirty="0" smtClean="0">
                <a:solidFill>
                  <a:srgbClr val="FF0000"/>
                </a:solidFill>
              </a:rPr>
              <a:t> приветствуется.</a:t>
            </a:r>
          </a:p>
          <a:p>
            <a:endParaRPr lang="ru-RU" sz="1200" dirty="0" smtClean="0">
              <a:solidFill>
                <a:srgbClr val="FF0000"/>
              </a:solidFill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rgbClr val="FF0000"/>
                </a:solidFill>
              </a:rPr>
              <a:t>В случае, если информации много и она не помещается на слайд 3 целиком, ее можно разбить на несколько слайдов.</a:t>
            </a:r>
          </a:p>
          <a:p>
            <a:endParaRPr lang="ru-RU" sz="1200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503966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spc="0" normalizeH="0" baseline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Показатели из региональных составляющих федеральных</a:t>
            </a:r>
            <a:r>
              <a:rPr kumimoji="0" lang="ru-RU" sz="1200" b="1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 проектов, 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ru-RU" sz="1200" b="1" i="0" u="none" strike="noStrike" cap="none" spc="0" normalizeH="0" dirty="0" smtClean="0">
                <a:ln>
                  <a:noFill/>
                </a:ln>
                <a:solidFill>
                  <a:srgbClr val="FF0000"/>
                </a:solidFill>
                <a:effectLst/>
                <a:uFillTx/>
                <a:latin typeface="Arial"/>
                <a:ea typeface="Arial"/>
                <a:cs typeface="Arial"/>
                <a:sym typeface="Arial"/>
              </a:rPr>
              <a:t>входящих в данный национальный проект (по данному МО). Базу заполняем.</a:t>
            </a:r>
            <a:endParaRPr kumimoji="0" lang="ru-RU" sz="1200" b="1" i="0" u="none" strike="noStrike" cap="none" spc="0" normalizeH="0" baseline="0" dirty="0" smtClean="0">
              <a:ln>
                <a:noFill/>
              </a:ln>
              <a:solidFill>
                <a:srgbClr val="FF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41823699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b="1" i="1" dirty="0" smtClean="0">
                <a:solidFill>
                  <a:srgbClr val="FF0000"/>
                </a:solidFill>
              </a:rPr>
              <a:t>Слайд заполняется в разрезе рег. составляющей НАЦИОНАЛЬНОГО проекта администраторами региональной составляющей НАЦИОНАЛЬНОГО проекта. Слайд единый для всех МО. </a:t>
            </a:r>
          </a:p>
          <a:p>
            <a:r>
              <a:rPr lang="ru-RU" sz="1200" b="1" i="1" dirty="0" smtClean="0">
                <a:solidFill>
                  <a:srgbClr val="FF0000"/>
                </a:solidFill>
              </a:rPr>
              <a:t>Указывается общая информация о нац.  проекте по региону в целом (основные цели/задачи национального проекта, </a:t>
            </a:r>
            <a:r>
              <a:rPr lang="ru-RU" sz="1200" b="1" i="1" dirty="0" err="1" smtClean="0">
                <a:solidFill>
                  <a:srgbClr val="FF0000"/>
                </a:solidFill>
              </a:rPr>
              <a:t>верхнеуровневые</a:t>
            </a:r>
            <a:r>
              <a:rPr lang="ru-RU" sz="1200" b="1" i="1" dirty="0" smtClean="0">
                <a:solidFill>
                  <a:srgbClr val="FF0000"/>
                </a:solidFill>
              </a:rPr>
              <a:t> показатели со значениями за 2018 г. и планом на 2019 г.).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045520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930275" y="741363"/>
            <a:ext cx="4937125" cy="370205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76045520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ru-RU" sz="1200" dirty="0" smtClean="0">
                <a:solidFill>
                  <a:srgbClr val="FF0000"/>
                </a:solidFill>
              </a:rPr>
              <a:t>Наименования </a:t>
            </a:r>
            <a:r>
              <a:rPr lang="ru-RU" sz="1200" b="1" dirty="0" smtClean="0">
                <a:solidFill>
                  <a:srgbClr val="FF0000"/>
                </a:solidFill>
              </a:rPr>
              <a:t>основных мероприятий и объектов</a:t>
            </a:r>
            <a:r>
              <a:rPr lang="ru-RU" sz="1200" dirty="0" smtClean="0">
                <a:solidFill>
                  <a:srgbClr val="FF0000"/>
                </a:solidFill>
              </a:rPr>
              <a:t>  в МО на 2019 год. Мероприятия должны характеризоваться значимым социально-экономическим эффектом на территории на конец 2019 г. </a:t>
            </a:r>
          </a:p>
          <a:p>
            <a:r>
              <a:rPr lang="ru-RU" sz="1200" dirty="0" smtClean="0">
                <a:solidFill>
                  <a:srgbClr val="FF0000"/>
                </a:solidFill>
              </a:rPr>
              <a:t>Сюда относятся: строительство, реконструкция, объектов,  предоставление новых видов услуг, совершенствование мат.-тех. базы, крупные социальные мероприятия и т.п.  </a:t>
            </a:r>
          </a:p>
          <a:p>
            <a:r>
              <a:rPr lang="ru-RU" sz="1200" dirty="0" smtClean="0">
                <a:solidFill>
                  <a:srgbClr val="00B0F0"/>
                </a:solidFill>
              </a:rPr>
              <a:t>Напротив мероприятий в скобках указываем финансирование на 2019 год (если не предусмотрено – также отразить).</a:t>
            </a:r>
          </a:p>
          <a:p>
            <a:r>
              <a:rPr lang="ru-RU" sz="1200" dirty="0" smtClean="0">
                <a:solidFill>
                  <a:srgbClr val="00B0F0"/>
                </a:solidFill>
              </a:rPr>
              <a:t>По каждому объекту необходимо дать краткую характеристику и отразить обоснование или наименование проблемы, которую он решает, например, </a:t>
            </a:r>
          </a:p>
          <a:p>
            <a:r>
              <a:rPr lang="ru-RU" sz="1200" dirty="0" smtClean="0">
                <a:solidFill>
                  <a:srgbClr val="FF0000"/>
                </a:solidFill>
              </a:rPr>
              <a:t>«Создание фельдшерско-акушерского пункта (с. </a:t>
            </a:r>
            <a:r>
              <a:rPr lang="ru-RU" sz="1200" dirty="0" err="1" smtClean="0">
                <a:solidFill>
                  <a:srgbClr val="FF0000"/>
                </a:solidFill>
              </a:rPr>
              <a:t>Пролейка</a:t>
            </a:r>
            <a:r>
              <a:rPr lang="ru-RU" sz="1200" dirty="0" smtClean="0">
                <a:solidFill>
                  <a:srgbClr val="FF0000"/>
                </a:solidFill>
              </a:rPr>
              <a:t> </a:t>
            </a:r>
            <a:r>
              <a:rPr lang="ru-RU" sz="1200" dirty="0" err="1" smtClean="0">
                <a:solidFill>
                  <a:srgbClr val="FF0000"/>
                </a:solidFill>
              </a:rPr>
              <a:t>м.р</a:t>
            </a:r>
            <a:r>
              <a:rPr lang="ru-RU" sz="1200" dirty="0" smtClean="0">
                <a:solidFill>
                  <a:srgbClr val="FF0000"/>
                </a:solidFill>
              </a:rPr>
              <a:t>. </a:t>
            </a:r>
            <a:r>
              <a:rPr lang="ru-RU" sz="1200" dirty="0" err="1" smtClean="0">
                <a:solidFill>
                  <a:srgbClr val="FF0000"/>
                </a:solidFill>
              </a:rPr>
              <a:t>Елховский</a:t>
            </a:r>
            <a:r>
              <a:rPr lang="ru-RU" sz="1200" dirty="0" smtClean="0">
                <a:solidFill>
                  <a:srgbClr val="FF0000"/>
                </a:solidFill>
              </a:rPr>
              <a:t>) для закрытия потребности в мед. услугах для населенных пунктов с численностью населения от 100 до 2000 человек. Использование картинок, </a:t>
            </a:r>
            <a:r>
              <a:rPr lang="ru-RU" sz="1200" dirty="0" err="1" smtClean="0">
                <a:solidFill>
                  <a:srgbClr val="FF0000"/>
                </a:solidFill>
              </a:rPr>
              <a:t>инфографики</a:t>
            </a:r>
            <a:r>
              <a:rPr lang="ru-RU" sz="1200" dirty="0" smtClean="0">
                <a:solidFill>
                  <a:srgbClr val="FF0000"/>
                </a:solidFill>
              </a:rPr>
              <a:t> приветствуется.</a:t>
            </a:r>
          </a:p>
          <a:p>
            <a:endParaRPr lang="ru-RU" sz="1200" dirty="0" smtClean="0">
              <a:solidFill>
                <a:srgbClr val="FF0000"/>
              </a:solidFill>
            </a:endParaRPr>
          </a:p>
          <a:p>
            <a:pPr marL="0" marR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ru-RU" sz="1200" dirty="0" smtClean="0">
                <a:solidFill>
                  <a:srgbClr val="FF0000"/>
                </a:solidFill>
              </a:rPr>
              <a:t>В случае, если информации много и она не помещается на слайд 3 целиком, ее можно разбить на несколько слайдов.</a:t>
            </a:r>
          </a:p>
          <a:p>
            <a:endParaRPr lang="ru-RU" sz="1200" dirty="0" smtClean="0">
              <a:solidFill>
                <a:srgbClr val="FF0000"/>
              </a:solidFill>
            </a:endParaRP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9503966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wmf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Титульный слайд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hape 16"/>
          <p:cNvSpPr/>
          <p:nvPr/>
        </p:nvSpPr>
        <p:spPr>
          <a:xfrm>
            <a:off x="-1" y="6597352"/>
            <a:ext cx="6012162" cy="1"/>
          </a:xfrm>
          <a:prstGeom prst="line">
            <a:avLst/>
          </a:prstGeom>
          <a:ln w="63500">
            <a:solidFill>
              <a:srgbClr val="0070C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7" name="Shape 17"/>
          <p:cNvSpPr/>
          <p:nvPr/>
        </p:nvSpPr>
        <p:spPr>
          <a:xfrm>
            <a:off x="2051719" y="6597352"/>
            <a:ext cx="5976666" cy="26425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r>
              <a:t>Правительство Самарской области</a:t>
            </a:r>
          </a:p>
        </p:txBody>
      </p:sp>
      <p:sp>
        <p:nvSpPr>
          <p:cNvPr id="18" name="Shape 18"/>
          <p:cNvSpPr/>
          <p:nvPr/>
        </p:nvSpPr>
        <p:spPr>
          <a:xfrm>
            <a:off x="6012160" y="6597352"/>
            <a:ext cx="3131841" cy="1"/>
          </a:xfrm>
          <a:prstGeom prst="line">
            <a:avLst/>
          </a:prstGeom>
          <a:ln w="63500">
            <a:solidFill>
              <a:srgbClr val="FF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9" name="Shape 19"/>
          <p:cNvSpPr>
            <a:spLocks noGrp="1"/>
          </p:cNvSpPr>
          <p:nvPr>
            <p:ph type="title"/>
          </p:nvPr>
        </p:nvSpPr>
        <p:spPr>
          <a:xfrm>
            <a:off x="685800" y="1628799"/>
            <a:ext cx="8458200" cy="1470026"/>
          </a:xfrm>
          <a:prstGeom prst="rect">
            <a:avLst/>
          </a:prstGeom>
        </p:spPr>
        <p:txBody>
          <a:bodyPr/>
          <a:lstStyle>
            <a:lvl1pPr indent="0">
              <a:defRPr sz="2800" b="1"/>
            </a:lvl1pPr>
          </a:lstStyle>
          <a:p>
            <a:r>
              <a:t>ЗАГОЛОВОК ПРЕЗЕНТАЦИИ</a:t>
            </a:r>
          </a:p>
        </p:txBody>
      </p:sp>
      <p:sp>
        <p:nvSpPr>
          <p:cNvPr id="20" name="Shape 20"/>
          <p:cNvSpPr>
            <a:spLocks noGrp="1"/>
          </p:cNvSpPr>
          <p:nvPr>
            <p:ph type="body" sz="quarter" idx="1"/>
          </p:nvPr>
        </p:nvSpPr>
        <p:spPr>
          <a:xfrm>
            <a:off x="2555775" y="4077072"/>
            <a:ext cx="6400801" cy="720081"/>
          </a:xfrm>
          <a:prstGeom prst="rect">
            <a:avLst/>
          </a:prstGeom>
        </p:spPr>
        <p:txBody>
          <a:bodyPr/>
          <a:lstStyle>
            <a:lvl1pPr marL="0" indent="0" algn="r">
              <a:spcBef>
                <a:spcPts val="400"/>
              </a:spcBef>
              <a:buSzTx/>
              <a:buFontTx/>
              <a:buNone/>
              <a:defRPr sz="2000"/>
            </a:lvl1pPr>
          </a:lstStyle>
          <a:p>
            <a:r>
              <a:t>ПОДЗАГОЛОВОК ПРЕЗЕНТАЦИИ</a:t>
            </a:r>
          </a:p>
        </p:txBody>
      </p:sp>
      <p:pic>
        <p:nvPicPr>
          <p:cNvPr id="21" name="image1.tif" descr="самара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504" y="44623"/>
            <a:ext cx="576065" cy="626105"/>
          </a:xfrm>
          <a:prstGeom prst="rect">
            <a:avLst/>
          </a:prstGeom>
          <a:ln w="12700">
            <a:miter lim="400000"/>
          </a:ln>
        </p:spPr>
      </p:pic>
      <p:sp>
        <p:nvSpPr>
          <p:cNvPr id="22" name="Shape 22"/>
          <p:cNvSpPr/>
          <p:nvPr/>
        </p:nvSpPr>
        <p:spPr>
          <a:xfrm>
            <a:off x="683568" y="3284983"/>
            <a:ext cx="8460432" cy="1"/>
          </a:xfrm>
          <a:prstGeom prst="line">
            <a:avLst/>
          </a:prstGeom>
          <a:ln w="63500">
            <a:solidFill>
              <a:srgbClr val="FF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23" name="Shape 23"/>
          <p:cNvSpPr/>
          <p:nvPr/>
        </p:nvSpPr>
        <p:spPr>
          <a:xfrm>
            <a:off x="2123727" y="6669360"/>
            <a:ext cx="5616626" cy="144017"/>
          </a:xfrm>
          <a:prstGeom prst="rect">
            <a:avLst/>
          </a:pr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24" name="Shape 24"/>
          <p:cNvSpPr>
            <a:spLocks noGrp="1"/>
          </p:cNvSpPr>
          <p:nvPr>
            <p:ph type="sldNum" sz="quarter" idx="2"/>
          </p:nvPr>
        </p:nvSpPr>
        <p:spPr>
          <a:xfrm>
            <a:off x="6553200" y="5988050"/>
            <a:ext cx="21336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x">
  <p:cSld name="Заголовок, текс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Shape 31"/>
          <p:cNvSpPr/>
          <p:nvPr/>
        </p:nvSpPr>
        <p:spPr>
          <a:xfrm>
            <a:off x="-1" y="6597352"/>
            <a:ext cx="6012162" cy="1"/>
          </a:xfrm>
          <a:prstGeom prst="line">
            <a:avLst/>
          </a:prstGeom>
          <a:ln w="63500">
            <a:solidFill>
              <a:srgbClr val="0070C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2" name="Shape 32"/>
          <p:cNvSpPr/>
          <p:nvPr/>
        </p:nvSpPr>
        <p:spPr>
          <a:xfrm>
            <a:off x="2051719" y="6597352"/>
            <a:ext cx="5976666" cy="276999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spAutoFit/>
          </a:bodyPr>
          <a:lstStyle>
            <a:lvl1pPr algn="ctr">
              <a:defRPr sz="1200">
                <a:solidFill>
                  <a:srgbClr val="898989"/>
                </a:solidFill>
              </a:defRPr>
            </a:lvl1pPr>
          </a:lstStyle>
          <a:p>
            <a:endParaRPr dirty="0"/>
          </a:p>
        </p:txBody>
      </p:sp>
      <p:sp>
        <p:nvSpPr>
          <p:cNvPr id="33" name="Shape 33"/>
          <p:cNvSpPr/>
          <p:nvPr/>
        </p:nvSpPr>
        <p:spPr>
          <a:xfrm>
            <a:off x="6012160" y="6597352"/>
            <a:ext cx="3131841" cy="1"/>
          </a:xfrm>
          <a:prstGeom prst="line">
            <a:avLst/>
          </a:prstGeom>
          <a:ln w="63500">
            <a:solidFill>
              <a:srgbClr val="FF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34" name="Shape 34"/>
          <p:cNvSpPr/>
          <p:nvPr/>
        </p:nvSpPr>
        <p:spPr>
          <a:xfrm>
            <a:off x="0" y="-27385"/>
            <a:ext cx="9144000" cy="764706"/>
          </a:xfrm>
          <a:prstGeom prst="rect">
            <a:avLst/>
          </a:prstGeom>
          <a:solidFill>
            <a:srgbClr val="0070C1"/>
          </a:solidFill>
          <a:ln w="12700">
            <a:miter lim="400000"/>
          </a:ln>
        </p:spPr>
        <p:txBody>
          <a:bodyPr lIns="45719" rIns="45719" anchor="ctr"/>
          <a:lstStyle/>
          <a:p>
            <a:pPr indent="450000" algn="ctr">
              <a:defRPr sz="4400"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35" name="image1.tif" descr="самара2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07504" y="44623"/>
            <a:ext cx="576065" cy="626105"/>
          </a:xfrm>
          <a:prstGeom prst="rect">
            <a:avLst/>
          </a:prstGeom>
          <a:ln w="12700">
            <a:miter lim="400000"/>
          </a:ln>
        </p:spPr>
      </p:pic>
      <p:sp>
        <p:nvSpPr>
          <p:cNvPr id="36" name="Shape 36"/>
          <p:cNvSpPr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37" name="Shape 37"/>
          <p:cNvSpPr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rPr dirty="0" err="1"/>
              <a:t>Образец</a:t>
            </a:r>
            <a:r>
              <a:rPr dirty="0"/>
              <a:t> </a:t>
            </a:r>
            <a:r>
              <a:rPr dirty="0" err="1"/>
              <a:t>текста</a:t>
            </a:r>
            <a:endParaRPr dirty="0"/>
          </a:p>
          <a:p>
            <a:pPr lvl="1"/>
            <a:r>
              <a:rPr dirty="0" err="1"/>
              <a:t>Второй</a:t>
            </a:r>
            <a:r>
              <a:rPr dirty="0"/>
              <a:t> </a:t>
            </a:r>
            <a:r>
              <a:rPr dirty="0" err="1"/>
              <a:t>уровень</a:t>
            </a:r>
            <a:endParaRPr dirty="0"/>
          </a:p>
          <a:p>
            <a:pPr lvl="2"/>
            <a:r>
              <a:rPr dirty="0" err="1"/>
              <a:t>Третий</a:t>
            </a:r>
            <a:r>
              <a:rPr dirty="0"/>
              <a:t> </a:t>
            </a:r>
            <a:r>
              <a:rPr dirty="0" err="1"/>
              <a:t>уровень</a:t>
            </a:r>
            <a:endParaRPr dirty="0"/>
          </a:p>
          <a:p>
            <a:pPr lvl="3"/>
            <a:r>
              <a:rPr dirty="0" err="1"/>
              <a:t>Четвертый</a:t>
            </a:r>
            <a:r>
              <a:rPr dirty="0"/>
              <a:t> </a:t>
            </a:r>
            <a:r>
              <a:rPr dirty="0" err="1"/>
              <a:t>уровень</a:t>
            </a:r>
            <a:endParaRPr dirty="0"/>
          </a:p>
          <a:p>
            <a:pPr lvl="4"/>
            <a:r>
              <a:rPr dirty="0" err="1"/>
              <a:t>Пятый</a:t>
            </a:r>
            <a:r>
              <a:rPr dirty="0"/>
              <a:t> </a:t>
            </a:r>
            <a:r>
              <a:rPr dirty="0" err="1"/>
              <a:t>уровень</a:t>
            </a:r>
            <a:endParaRPr dirty="0"/>
          </a:p>
        </p:txBody>
      </p:sp>
      <p:sp>
        <p:nvSpPr>
          <p:cNvPr id="38" name="Shape 38"/>
          <p:cNvSpPr>
            <a:spLocks noGrp="1"/>
          </p:cNvSpPr>
          <p:nvPr>
            <p:ph type="title"/>
          </p:nvPr>
        </p:nvSpPr>
        <p:spPr>
          <a:xfrm>
            <a:off x="1187624" y="-27384"/>
            <a:ext cx="7270577" cy="737321"/>
          </a:xfrm>
          <a:prstGeom prst="rect">
            <a:avLst/>
          </a:prstGeom>
          <a:noFill/>
        </p:spPr>
        <p:txBody>
          <a:bodyPr/>
          <a:lstStyle>
            <a:lvl1pPr indent="0">
              <a:defRPr sz="2000" b="1"/>
            </a:lvl1pPr>
          </a:lstStyle>
          <a:p>
            <a:r>
              <a:t>ОБРАЗЕЦ ЗАГОЛОВКА</a:t>
            </a:r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3_Заголовок, текс и диаграмм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Заголовок 1"/>
          <p:cNvSpPr txBox="1">
            <a:spLocks/>
          </p:cNvSpPr>
          <p:nvPr userDrawn="1"/>
        </p:nvSpPr>
        <p:spPr>
          <a:xfrm>
            <a:off x="0" y="0"/>
            <a:ext cx="9144000" cy="764704"/>
          </a:xfrm>
          <a:prstGeom prst="rect">
            <a:avLst/>
          </a:prstGeom>
          <a:solidFill>
            <a:srgbClr val="0070C1"/>
          </a:solidFill>
        </p:spPr>
        <p:txBody>
          <a:bodyPr vert="horz" lIns="91440" tIns="45720" rIns="91440" bIns="45720" rtlCol="0" anchor="ctr">
            <a:normAutofit/>
          </a:bodyPr>
          <a:lstStyle>
            <a:lvl1pPr indent="450000"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endParaRPr lang="ru-RU" dirty="0">
              <a:solidFill>
                <a:srgbClr val="FFFFFF"/>
              </a:solidFill>
            </a:endParaRPr>
          </a:p>
        </p:txBody>
      </p:sp>
      <p:pic>
        <p:nvPicPr>
          <p:cNvPr id="6" name="Picture 7" descr="самара2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44624"/>
            <a:ext cx="576064" cy="6261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8172400" y="6513863"/>
            <a:ext cx="514400" cy="365125"/>
          </a:xfrm>
          <a:prstGeom prst="rect">
            <a:avLst/>
          </a:prstGeom>
        </p:spPr>
        <p:txBody>
          <a:bodyPr anchor="b"/>
          <a:lstStyle/>
          <a:p>
            <a:fld id="{33D78B8A-58FF-4BB4-B6B6-A98D4AC5AC54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quarter" idx="13"/>
          </p:nvPr>
        </p:nvSpPr>
        <p:spPr>
          <a:xfrm>
            <a:off x="468313" y="981075"/>
            <a:ext cx="8424862" cy="5400675"/>
          </a:xfrm>
        </p:spPr>
        <p:txBody>
          <a:bodyPr/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89264699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.png"/><Relationship Id="rId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hape 2"/>
          <p:cNvSpPr/>
          <p:nvPr/>
        </p:nvSpPr>
        <p:spPr>
          <a:xfrm>
            <a:off x="-1" y="6597352"/>
            <a:ext cx="6012162" cy="1"/>
          </a:xfrm>
          <a:prstGeom prst="line">
            <a:avLst/>
          </a:prstGeom>
          <a:ln w="63500">
            <a:solidFill>
              <a:srgbClr val="0070C1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4" name="Shape 4"/>
          <p:cNvSpPr/>
          <p:nvPr/>
        </p:nvSpPr>
        <p:spPr>
          <a:xfrm>
            <a:off x="6012160" y="6597352"/>
            <a:ext cx="3131841" cy="1"/>
          </a:xfrm>
          <a:prstGeom prst="line">
            <a:avLst/>
          </a:prstGeom>
          <a:ln w="63500">
            <a:solidFill>
              <a:srgbClr val="FF0000"/>
            </a:solidFill>
          </a:ln>
        </p:spPr>
        <p:txBody>
          <a:bodyPr lIns="45719" rIns="45719"/>
          <a:lstStyle/>
          <a:p>
            <a:endParaRPr/>
          </a:p>
        </p:txBody>
      </p:sp>
      <p:sp>
        <p:nvSpPr>
          <p:cNvPr id="5" name="Shape 5"/>
          <p:cNvSpPr/>
          <p:nvPr/>
        </p:nvSpPr>
        <p:spPr>
          <a:xfrm>
            <a:off x="0" y="-27384"/>
            <a:ext cx="9144000" cy="764705"/>
          </a:xfrm>
          <a:prstGeom prst="rect">
            <a:avLst/>
          </a:prstGeom>
          <a:solidFill>
            <a:srgbClr val="0070C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>
            <a:lvl1pPr indent="450000" algn="ctr">
              <a:defRPr sz="4400">
                <a:solidFill>
                  <a:srgbClr val="FFFFFF"/>
                </a:solidFill>
              </a:defRPr>
            </a:lvl1pPr>
          </a:lstStyle>
          <a:p>
            <a:r>
              <a:t>Образец заголовка</a:t>
            </a:r>
          </a:p>
        </p:txBody>
      </p:sp>
      <p:pic>
        <p:nvPicPr>
          <p:cNvPr id="6" name="image1.png" descr="самара2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107504" y="44623"/>
            <a:ext cx="576065" cy="626105"/>
          </a:xfrm>
          <a:prstGeom prst="rect">
            <a:avLst/>
          </a:prstGeom>
          <a:ln w="12700">
            <a:miter lim="400000"/>
          </a:ln>
        </p:spPr>
      </p:pic>
      <p:sp>
        <p:nvSpPr>
          <p:cNvPr id="7" name="Shape 7"/>
          <p:cNvSpPr>
            <a:spLocks noGrp="1"/>
          </p:cNvSpPr>
          <p:nvPr>
            <p:ph type="sldNum" sz="quarter" idx="2"/>
          </p:nvPr>
        </p:nvSpPr>
        <p:spPr>
          <a:xfrm>
            <a:off x="8172399" y="6652002"/>
            <a:ext cx="245404" cy="226986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b">
            <a:spAutoFit/>
          </a:bodyPr>
          <a:lstStyle>
            <a:lvl1pPr>
              <a:defRPr sz="1000">
                <a:solidFill>
                  <a:srgbClr val="808080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  <p:sp>
        <p:nvSpPr>
          <p:cNvPr id="8" name="Shape 8"/>
          <p:cNvSpPr>
            <a:spLocks noGrp="1"/>
          </p:cNvSpPr>
          <p:nvPr>
            <p:ph type="body" idx="1"/>
          </p:nvPr>
        </p:nvSpPr>
        <p:spPr>
          <a:xfrm>
            <a:off x="468312" y="981075"/>
            <a:ext cx="8424863" cy="54006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Уровень текста 1</a:t>
            </a:r>
          </a:p>
          <a:p>
            <a:pPr lvl="1"/>
            <a:r>
              <a:t>Уровень текста 2</a:t>
            </a:r>
          </a:p>
          <a:p>
            <a:pPr lvl="2"/>
            <a:r>
              <a:t>Уровень текста 3</a:t>
            </a:r>
          </a:p>
          <a:p>
            <a:pPr lvl="3"/>
            <a:r>
              <a:t>Уровень текста 4</a:t>
            </a:r>
          </a:p>
          <a:p>
            <a:pPr lvl="4"/>
            <a:r>
              <a:t>Уровень текста 5</a:t>
            </a:r>
          </a:p>
        </p:txBody>
      </p:sp>
      <p:sp>
        <p:nvSpPr>
          <p:cNvPr id="9" name="Shape 9"/>
          <p:cNvSpPr>
            <a:spLocks noGrp="1"/>
          </p:cNvSpPr>
          <p:nvPr>
            <p:ph type="title"/>
          </p:nvPr>
        </p:nvSpPr>
        <p:spPr>
          <a:xfrm>
            <a:off x="457200" y="274637"/>
            <a:ext cx="8229600" cy="1143001"/>
          </a:xfrm>
          <a:prstGeom prst="rect">
            <a:avLst/>
          </a:prstGeom>
          <a:solidFill>
            <a:srgbClr val="0070C1"/>
          </a:solidFill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Текст заголовка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</p:sldLayoutIdLst>
  <p:transition spd="med"/>
  <p:txStyles>
    <p:titleStyle>
      <a:lvl1pPr marL="0" marR="0" indent="4500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1pPr>
      <a:lvl2pPr marL="0" marR="0" indent="4500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2pPr>
      <a:lvl3pPr marL="0" marR="0" indent="4500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3pPr>
      <a:lvl4pPr marL="0" marR="0" indent="4500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4pPr>
      <a:lvl5pPr marL="0" marR="0" indent="4500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5pPr>
      <a:lvl6pPr marL="0" marR="0" indent="4500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6pPr>
      <a:lvl7pPr marL="0" marR="0" indent="4500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7pPr>
      <a:lvl8pPr marL="0" marR="0" indent="4500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8pPr>
      <a:lvl9pPr marL="0" marR="0" indent="450000" algn="ctr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FFFFFF"/>
          </a:solidFill>
          <a:uFillTx/>
          <a:latin typeface="Arial"/>
          <a:ea typeface="Arial"/>
          <a:cs typeface="Arial"/>
          <a:sym typeface="Arial"/>
        </a:defRPr>
      </a:lvl9pPr>
    </p:titleStyle>
    <p:bodyStyle>
      <a:lvl1pPr marL="342900" marR="0" indent="-3429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1pPr>
      <a:lvl2pPr marL="783771" marR="0" indent="-326571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2pPr>
      <a:lvl3pPr marL="1219200" marR="0" indent="-30480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3pPr>
      <a:lvl4pPr marL="17373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–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4pPr>
      <a:lvl5pPr marL="21945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»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5pPr>
      <a:lvl6pPr marL="26517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6pPr>
      <a:lvl7pPr marL="3108960" marR="0" indent="-365760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7pPr>
      <a:lvl8pPr marL="35661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8pPr>
      <a:lvl9pPr marL="4023359" marR="0" indent="-365759" algn="l" defTabSz="914400" rtl="0" latinLnBrk="0">
        <a:lnSpc>
          <a:spcPct val="100000"/>
        </a:lnSpc>
        <a:spcBef>
          <a:spcPts val="700"/>
        </a:spcBef>
        <a:spcAft>
          <a:spcPts val="0"/>
        </a:spcAft>
        <a:buClrTx/>
        <a:buSzPct val="100000"/>
        <a:buFont typeface="Arial"/>
        <a:buChar char="•"/>
        <a:tabLst/>
        <a:defRPr sz="3200" b="0" i="0" u="none" strike="noStrike" cap="none" spc="0" baseline="0">
          <a:ln>
            <a:noFill/>
          </a:ln>
          <a:solidFill>
            <a:srgbClr val="000000"/>
          </a:solidFill>
          <a:uFillTx/>
          <a:latin typeface="Arial"/>
          <a:ea typeface="Arial"/>
          <a:cs typeface="Arial"/>
          <a:sym typeface="Arial"/>
        </a:defRPr>
      </a:lvl9pPr>
    </p:bodyStyle>
    <p:otherStyle>
      <a:lvl1pPr marL="0" marR="0" indent="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1pPr>
      <a:lvl2pPr marL="0" marR="0" indent="4572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2pPr>
      <a:lvl3pPr marL="0" marR="0" indent="9144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3pPr>
      <a:lvl4pPr marL="0" marR="0" indent="13716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4pPr>
      <a:lvl5pPr marL="0" marR="0" indent="18288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5pPr>
      <a:lvl6pPr marL="0" marR="0" indent="22860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6pPr>
      <a:lvl7pPr marL="0" marR="0" indent="27432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7pPr>
      <a:lvl8pPr marL="0" marR="0" indent="32004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8pPr>
      <a:lvl9pPr marL="0" marR="0" indent="3657600" algn="l" defTabSz="91440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0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3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3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3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3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>
            <a:spLocks noGrp="1"/>
          </p:cNvSpPr>
          <p:nvPr>
            <p:ph type="title"/>
          </p:nvPr>
        </p:nvSpPr>
        <p:spPr>
          <a:xfrm>
            <a:off x="685800" y="1700808"/>
            <a:ext cx="8458200" cy="1470026"/>
          </a:xfrm>
          <a:prstGeom prst="rect">
            <a:avLst/>
          </a:prstGeom>
        </p:spPr>
        <p:txBody>
          <a:bodyPr>
            <a:normAutofit fontScale="90000"/>
          </a:bodyPr>
          <a:lstStyle/>
          <a:p>
            <a:r>
              <a:rPr lang="ru-RU" dirty="0" smtClean="0"/>
              <a:t>ИНФОРМАЦИЯ О РЕАЛИЗАЦИИ </a:t>
            </a:r>
            <a:r>
              <a:rPr dirty="0" smtClean="0"/>
              <a:t>НАЦИОНАЛЬНЫ</a:t>
            </a:r>
            <a:r>
              <a:rPr lang="ru-RU" dirty="0" smtClean="0"/>
              <a:t>Х</a:t>
            </a:r>
            <a:r>
              <a:rPr dirty="0" smtClean="0"/>
              <a:t> ПРОЕКТ</a:t>
            </a:r>
            <a:r>
              <a:rPr lang="ru-RU" dirty="0" smtClean="0"/>
              <a:t>ОВ </a:t>
            </a:r>
            <a:r>
              <a:rPr lang="ru-RU" dirty="0"/>
              <a:t>НА </a:t>
            </a:r>
            <a:r>
              <a:rPr lang="ru-RU" dirty="0" smtClean="0"/>
              <a:t>ТЕРРИТОРИИ МУНИЦИПАЛЬНОГО РАЙОНА КАМЫШЛИНСКИЙ</a:t>
            </a: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483400012"/>
      </p:ext>
    </p:extLst>
  </p:cSld>
  <p:clrMapOvr>
    <a:masterClrMapping/>
  </p:clrMapOvr>
  <p:transition spd="slow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272F0A15-0AFF-4A8B-9214-36F66F479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1437" y="6611781"/>
            <a:ext cx="233395" cy="246221"/>
          </a:xfrm>
        </p:spPr>
        <p:txBody>
          <a:bodyPr/>
          <a:lstStyle/>
          <a:p>
            <a:fld id="{33D78B8A-58FF-4BB4-B6B6-A98D4AC5AC54}" type="slidenum">
              <a:rPr lang="ru-RU" smtClean="0"/>
              <a:t>10</a:t>
            </a:fld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5CBA6747-59C9-42D0-9D74-834125E26F82}"/>
              </a:ext>
            </a:extLst>
          </p:cNvPr>
          <p:cNvSpPr/>
          <p:nvPr/>
        </p:nvSpPr>
        <p:spPr>
          <a:xfrm>
            <a:off x="661668" y="1070864"/>
            <a:ext cx="377671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 smtClean="0">
                <a:solidFill>
                  <a:prstClr val="black"/>
                </a:solidFill>
              </a:rPr>
              <a:t>1.</a:t>
            </a:r>
            <a:r>
              <a:rPr lang="ru-RU" sz="1400" spc="-20" dirty="0">
                <a:latin typeface="Calibri"/>
                <a:ea typeface="Times New Roman"/>
                <a:cs typeface="Times New Roman"/>
              </a:rPr>
              <a:t> «</a:t>
            </a:r>
            <a:r>
              <a:rPr lang="ru-RU" sz="1400" b="1" spc="-20" dirty="0">
                <a:latin typeface="Calibri"/>
                <a:ea typeface="Times New Roman"/>
                <a:cs typeface="Times New Roman"/>
              </a:rPr>
              <a:t>Современная</a:t>
            </a:r>
            <a:r>
              <a:rPr lang="ru-RU" sz="1400" spc="-20" dirty="0">
                <a:latin typeface="Calibri"/>
                <a:ea typeface="Times New Roman"/>
                <a:cs typeface="Times New Roman"/>
              </a:rPr>
              <a:t> </a:t>
            </a:r>
            <a:r>
              <a:rPr lang="ru-RU" sz="1400" b="1" spc="-20" dirty="0">
                <a:latin typeface="Calibri"/>
                <a:ea typeface="Times New Roman"/>
                <a:cs typeface="Times New Roman"/>
              </a:rPr>
              <a:t>школа»</a:t>
            </a:r>
            <a:endParaRPr lang="ru-RU" sz="1400" b="1" kern="0" dirty="0">
              <a:solidFill>
                <a:prstClr val="black"/>
              </a:solidFill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5CBA6747-59C9-42D0-9D74-834125E26F82}"/>
              </a:ext>
            </a:extLst>
          </p:cNvPr>
          <p:cNvSpPr/>
          <p:nvPr/>
        </p:nvSpPr>
        <p:spPr>
          <a:xfrm>
            <a:off x="685042" y="1366598"/>
            <a:ext cx="3741557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 smtClean="0">
                <a:solidFill>
                  <a:prstClr val="black"/>
                </a:solidFill>
              </a:rPr>
              <a:t>2.</a:t>
            </a:r>
            <a:r>
              <a:rPr lang="ru-RU" sz="1400" spc="-20" dirty="0">
                <a:latin typeface="Calibri"/>
                <a:ea typeface="Times New Roman"/>
                <a:cs typeface="Times New Roman"/>
              </a:rPr>
              <a:t> </a:t>
            </a:r>
            <a:r>
              <a:rPr lang="ru-RU" sz="1400" b="1" spc="-20" dirty="0">
                <a:latin typeface="Calibri"/>
                <a:ea typeface="Times New Roman"/>
                <a:cs typeface="Times New Roman"/>
              </a:rPr>
              <a:t>«Успех каждого ребёнка»</a:t>
            </a:r>
            <a:endParaRPr lang="ru-RU" sz="1400" b="1" kern="0" dirty="0">
              <a:solidFill>
                <a:prstClr val="black"/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:a16="http://schemas.microsoft.com/office/drawing/2014/main" xmlns="" id="{5CBA6747-59C9-42D0-9D74-834125E26F82}"/>
              </a:ext>
            </a:extLst>
          </p:cNvPr>
          <p:cNvSpPr/>
          <p:nvPr/>
        </p:nvSpPr>
        <p:spPr>
          <a:xfrm>
            <a:off x="685041" y="1662716"/>
            <a:ext cx="37076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 smtClean="0">
                <a:solidFill>
                  <a:prstClr val="black"/>
                </a:solidFill>
              </a:rPr>
              <a:t>3.</a:t>
            </a:r>
            <a:r>
              <a:rPr lang="ru-RU" sz="1400" spc="-20" dirty="0">
                <a:latin typeface="Calibri"/>
                <a:ea typeface="Times New Roman"/>
                <a:cs typeface="Times New Roman"/>
              </a:rPr>
              <a:t> </a:t>
            </a:r>
            <a:r>
              <a:rPr lang="ru-RU" sz="1400" b="1" spc="-20" dirty="0">
                <a:latin typeface="Calibri"/>
                <a:ea typeface="Times New Roman"/>
                <a:cs typeface="Times New Roman"/>
              </a:rPr>
              <a:t>«Поддержка семей, имеющих детей»</a:t>
            </a:r>
            <a:endParaRPr lang="ru-RU" sz="1400" b="1" kern="0" dirty="0">
              <a:solidFill>
                <a:prstClr val="black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BB16EB14-9D62-4F07-8C97-A22564793177}"/>
              </a:ext>
            </a:extLst>
          </p:cNvPr>
          <p:cNvSpPr/>
          <p:nvPr/>
        </p:nvSpPr>
        <p:spPr>
          <a:xfrm>
            <a:off x="164508" y="744959"/>
            <a:ext cx="51275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Федеральные проекты, входящие в состав: </a:t>
            </a:r>
            <a:endParaRPr lang="ru-RU" sz="1600" b="1" dirty="0">
              <a:solidFill>
                <a:srgbClr val="00B050"/>
              </a:solidFill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BB16EB14-9D62-4F07-8C97-A22564793177}"/>
              </a:ext>
            </a:extLst>
          </p:cNvPr>
          <p:cNvSpPr/>
          <p:nvPr/>
        </p:nvSpPr>
        <p:spPr>
          <a:xfrm>
            <a:off x="164508" y="2276274"/>
            <a:ext cx="3312368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Основные целевые показатели:</a:t>
            </a:r>
            <a:endParaRPr lang="ru-RU" sz="1600" b="1" dirty="0">
              <a:solidFill>
                <a:srgbClr val="00B050"/>
              </a:solidFill>
            </a:endParaRP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1181412"/>
              </p:ext>
            </p:extLst>
          </p:nvPr>
        </p:nvGraphicFramePr>
        <p:xfrm>
          <a:off x="98088" y="5168265"/>
          <a:ext cx="8928993" cy="140208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4942"/>
                <a:gridCol w="969274"/>
                <a:gridCol w="864095"/>
                <a:gridCol w="1008112"/>
                <a:gridCol w="1045689"/>
                <a:gridCol w="1003388"/>
                <a:gridCol w="983520"/>
                <a:gridCol w="998617"/>
                <a:gridCol w="1081356"/>
              </a:tblGrid>
              <a:tr h="394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Субъект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РФ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Уровень </a:t>
                      </a:r>
                      <a:r>
                        <a:rPr lang="ru-RU" sz="10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софинан-сирования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,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млн. руб.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2019 - 2024</a:t>
                      </a: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</a:tr>
              <a:tr h="3027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Самарская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область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86%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(ФБ)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408,9614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1301,4654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1060,8834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206,7024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154,8024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2611,9264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5744,7414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</a:tr>
              <a:tr h="2635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14%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(ОБ)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184,8703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281,5243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171,2153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31,8713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23,4223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403,7293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1096,6328</a:t>
                      </a: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</a:tr>
            </a:tbl>
          </a:graphicData>
        </a:graphic>
      </p:graphicFrame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BE282341-7461-4278-8440-05D20DE090ED}"/>
              </a:ext>
            </a:extLst>
          </p:cNvPr>
          <p:cNvSpPr/>
          <p:nvPr/>
        </p:nvSpPr>
        <p:spPr>
          <a:xfrm>
            <a:off x="149699" y="4706486"/>
            <a:ext cx="26548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Ресурсы (</a:t>
            </a:r>
            <a:r>
              <a:rPr lang="ru-RU" sz="1600" b="1" dirty="0">
                <a:solidFill>
                  <a:srgbClr val="00B050"/>
                </a:solidFill>
              </a:rPr>
              <a:t>млн. рублей):</a:t>
            </a:r>
            <a:r>
              <a:rPr lang="ru-RU" sz="1600" b="1" dirty="0" smtClean="0"/>
              <a:t> </a:t>
            </a:r>
            <a:endParaRPr lang="ru-RU" sz="16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9594978"/>
              </p:ext>
            </p:extLst>
          </p:nvPr>
        </p:nvGraphicFramePr>
        <p:xfrm>
          <a:off x="291829" y="2780928"/>
          <a:ext cx="7670086" cy="1820884"/>
        </p:xfrm>
        <a:graphic>
          <a:graphicData uri="http://schemas.openxmlformats.org/drawingml/2006/table">
            <a:tbl>
              <a:tblPr firstRow="1" firstCol="1" bandRow="1"/>
              <a:tblGrid>
                <a:gridCol w="5459980"/>
                <a:gridCol w="1113715"/>
                <a:gridCol w="1096391"/>
              </a:tblGrid>
              <a:tr h="496096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Основные целевые показатели</a:t>
                      </a:r>
                      <a:endParaRPr lang="ru-RU" sz="14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2019 г. </a:t>
                      </a:r>
                      <a:endParaRPr lang="ru-RU" sz="14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2024 г.</a:t>
                      </a:r>
                      <a:endParaRPr lang="ru-RU" sz="14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64108">
                <a:tc>
                  <a:txBody>
                    <a:bodyPr/>
                    <a:lstStyle/>
                    <a:p>
                      <a:pPr marL="304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Доля детей в возрасте от 5 до 18 лет, охваченных дополнительным образованием, %</a:t>
                      </a:r>
                      <a:endParaRPr lang="ru-RU" sz="12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78,5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80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</a:tr>
              <a:tr h="760680">
                <a:tc>
                  <a:txBody>
                    <a:bodyPr/>
                    <a:lstStyle/>
                    <a:p>
                      <a:pPr algn="l"/>
                      <a:r>
                        <a:rPr lang="ru-RU" sz="1200" b="1" dirty="0" smtClean="0"/>
                        <a:t>Численность обучающихся, вовлеченных в деятельность общественных объединений, тыс. человек</a:t>
                      </a:r>
                      <a:endParaRPr lang="ru-RU" sz="1200" b="1" dirty="0"/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120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180</a:t>
                      </a:r>
                      <a:endParaRPr lang="ru-RU" sz="14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Shape 435"/>
          <p:cNvSpPr/>
          <p:nvPr/>
        </p:nvSpPr>
        <p:spPr>
          <a:xfrm>
            <a:off x="1838834" y="167352"/>
            <a:ext cx="5872760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chemeClr val="bg1"/>
                </a:solidFill>
                <a:latin typeface="Arial" panose="020B0604020202020204" pitchFamily="34" charset="0"/>
                <a:ea typeface="MS Mincho" pitchFamily="49" charset="-128"/>
              </a:rPr>
              <a:t>НАЦИОНАЛЬНЫЙ ПРОЕКТ «ОБРАЗОВАНИЕ»</a:t>
            </a:r>
            <a:endParaRPr lang="ru-RU" altLang="ru-RU" dirty="0">
              <a:solidFill>
                <a:schemeClr val="bg1"/>
              </a:solidFill>
              <a:latin typeface="Arial" panose="020B0604020202020204" pitchFamily="34" charset="0"/>
              <a:ea typeface="MS Mincho" pitchFamily="49" charset="-128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:a16="http://schemas.microsoft.com/office/drawing/2014/main" xmlns="" id="{5CBA6747-59C9-42D0-9D74-834125E26F82}"/>
              </a:ext>
            </a:extLst>
          </p:cNvPr>
          <p:cNvSpPr/>
          <p:nvPr/>
        </p:nvSpPr>
        <p:spPr>
          <a:xfrm>
            <a:off x="685040" y="1957236"/>
            <a:ext cx="37076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 smtClean="0">
                <a:solidFill>
                  <a:prstClr val="black"/>
                </a:solidFill>
              </a:rPr>
              <a:t>4.</a:t>
            </a:r>
            <a:r>
              <a:rPr lang="ru-RU" sz="1400" spc="-20" dirty="0">
                <a:latin typeface="Calibri"/>
                <a:ea typeface="Times New Roman"/>
                <a:cs typeface="Times New Roman"/>
              </a:rPr>
              <a:t> </a:t>
            </a:r>
            <a:r>
              <a:rPr lang="ru-RU" sz="1400" b="1" spc="-20" dirty="0">
                <a:latin typeface="Calibri"/>
                <a:ea typeface="Times New Roman"/>
                <a:cs typeface="Times New Roman"/>
              </a:rPr>
              <a:t>«Цифровая образовательная среда»</a:t>
            </a:r>
            <a:r>
              <a:rPr lang="ru-RU" sz="1400" b="1" spc="-20" dirty="0" smtClean="0">
                <a:latin typeface="Calibri"/>
                <a:ea typeface="Times New Roman"/>
                <a:cs typeface="Times New Roman"/>
              </a:rPr>
              <a:t> </a:t>
            </a:r>
            <a:endParaRPr lang="ru-RU" sz="1400" b="1" kern="0" dirty="0">
              <a:solidFill>
                <a:prstClr val="black"/>
              </a:solidFill>
            </a:endParaRPr>
          </a:p>
        </p:txBody>
      </p:sp>
      <p:sp>
        <p:nvSpPr>
          <p:cNvPr id="16" name="Прямоугольник 15">
            <a:extLst>
              <a:ext uri="{FF2B5EF4-FFF2-40B4-BE49-F238E27FC236}">
                <a16:creationId xmlns:a16="http://schemas.microsoft.com/office/drawing/2014/main" xmlns="" id="{5CBA6747-59C9-42D0-9D74-834125E26F82}"/>
              </a:ext>
            </a:extLst>
          </p:cNvPr>
          <p:cNvSpPr/>
          <p:nvPr/>
        </p:nvSpPr>
        <p:spPr>
          <a:xfrm>
            <a:off x="4644008" y="1085598"/>
            <a:ext cx="37076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</a:rPr>
              <a:t>5</a:t>
            </a:r>
            <a:r>
              <a:rPr lang="ru-RU" sz="1400" b="1" kern="0" dirty="0" smtClean="0">
                <a:solidFill>
                  <a:prstClr val="black"/>
                </a:solidFill>
              </a:rPr>
              <a:t>.</a:t>
            </a:r>
            <a:r>
              <a:rPr lang="ru-RU" sz="1400" spc="-20" dirty="0">
                <a:latin typeface="Calibri"/>
                <a:ea typeface="Times New Roman"/>
                <a:cs typeface="Times New Roman"/>
              </a:rPr>
              <a:t> </a:t>
            </a:r>
            <a:r>
              <a:rPr lang="ru-RU" sz="1400" b="1" spc="-20" dirty="0">
                <a:latin typeface="Calibri"/>
                <a:ea typeface="Times New Roman"/>
                <a:cs typeface="Times New Roman"/>
              </a:rPr>
              <a:t>«Учитель будущего»</a:t>
            </a:r>
            <a:r>
              <a:rPr lang="ru-RU" sz="1400" b="1" spc="-20" dirty="0" smtClean="0">
                <a:latin typeface="Calibri"/>
                <a:ea typeface="Times New Roman"/>
                <a:cs typeface="Times New Roman"/>
              </a:rPr>
              <a:t> </a:t>
            </a:r>
            <a:endParaRPr lang="ru-RU" sz="1400" b="1" kern="0" dirty="0">
              <a:solidFill>
                <a:prstClr val="black"/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:a16="http://schemas.microsoft.com/office/drawing/2014/main" xmlns="" id="{5CBA6747-59C9-42D0-9D74-834125E26F82}"/>
              </a:ext>
            </a:extLst>
          </p:cNvPr>
          <p:cNvSpPr/>
          <p:nvPr/>
        </p:nvSpPr>
        <p:spPr>
          <a:xfrm>
            <a:off x="4644008" y="1359784"/>
            <a:ext cx="37076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 smtClean="0">
                <a:solidFill>
                  <a:prstClr val="black"/>
                </a:solidFill>
              </a:rPr>
              <a:t>6.</a:t>
            </a:r>
            <a:r>
              <a:rPr lang="ru-RU" sz="1400" spc="-20" dirty="0">
                <a:latin typeface="Calibri"/>
                <a:ea typeface="Times New Roman"/>
                <a:cs typeface="Times New Roman"/>
              </a:rPr>
              <a:t> </a:t>
            </a:r>
            <a:r>
              <a:rPr lang="ru-RU" sz="1400" b="1" spc="-20" dirty="0">
                <a:latin typeface="Calibri"/>
                <a:ea typeface="Times New Roman"/>
                <a:cs typeface="Times New Roman"/>
              </a:rPr>
              <a:t>«Молодые профессионалы»</a:t>
            </a:r>
            <a:r>
              <a:rPr lang="ru-RU" sz="1400" b="1" spc="-20" dirty="0" smtClean="0">
                <a:latin typeface="Calibri"/>
                <a:ea typeface="Times New Roman"/>
                <a:cs typeface="Times New Roman"/>
              </a:rPr>
              <a:t> </a:t>
            </a:r>
            <a:endParaRPr lang="ru-RU" sz="1400" b="1" kern="0" dirty="0">
              <a:solidFill>
                <a:prstClr val="black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:a16="http://schemas.microsoft.com/office/drawing/2014/main" xmlns="" id="{5CBA6747-59C9-42D0-9D74-834125E26F82}"/>
              </a:ext>
            </a:extLst>
          </p:cNvPr>
          <p:cNvSpPr/>
          <p:nvPr/>
        </p:nvSpPr>
        <p:spPr>
          <a:xfrm>
            <a:off x="4660461" y="1622700"/>
            <a:ext cx="37076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 smtClean="0">
                <a:solidFill>
                  <a:prstClr val="black"/>
                </a:solidFill>
              </a:rPr>
              <a:t>7.</a:t>
            </a:r>
            <a:r>
              <a:rPr lang="ru-RU" sz="1400" spc="-20" dirty="0">
                <a:latin typeface="Calibri"/>
                <a:ea typeface="Times New Roman"/>
                <a:cs typeface="Times New Roman"/>
              </a:rPr>
              <a:t> </a:t>
            </a:r>
            <a:r>
              <a:rPr lang="ru-RU" sz="1400" b="1" spc="-20" dirty="0">
                <a:latin typeface="Calibri"/>
                <a:ea typeface="Times New Roman"/>
                <a:cs typeface="Times New Roman"/>
              </a:rPr>
              <a:t>«Новые возможности для каждого»</a:t>
            </a:r>
            <a:r>
              <a:rPr lang="ru-RU" sz="1400" b="1" spc="-20" dirty="0" smtClean="0">
                <a:latin typeface="Calibri"/>
                <a:ea typeface="Times New Roman"/>
                <a:cs typeface="Times New Roman"/>
              </a:rPr>
              <a:t> </a:t>
            </a:r>
            <a:endParaRPr lang="ru-RU" sz="1400" b="1" kern="0" dirty="0">
              <a:solidFill>
                <a:prstClr val="black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:a16="http://schemas.microsoft.com/office/drawing/2014/main" xmlns="" id="{5CBA6747-59C9-42D0-9D74-834125E26F82}"/>
              </a:ext>
            </a:extLst>
          </p:cNvPr>
          <p:cNvSpPr/>
          <p:nvPr/>
        </p:nvSpPr>
        <p:spPr>
          <a:xfrm>
            <a:off x="4677587" y="1930477"/>
            <a:ext cx="37076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 smtClean="0">
                <a:solidFill>
                  <a:prstClr val="black"/>
                </a:solidFill>
              </a:rPr>
              <a:t>8.</a:t>
            </a:r>
            <a:r>
              <a:rPr lang="ru-RU" sz="1400" spc="-20" dirty="0">
                <a:latin typeface="Calibri"/>
                <a:ea typeface="Times New Roman"/>
                <a:cs typeface="Times New Roman"/>
              </a:rPr>
              <a:t> </a:t>
            </a:r>
            <a:r>
              <a:rPr lang="ru-RU" sz="1400" b="1" spc="-20" dirty="0">
                <a:latin typeface="Calibri"/>
                <a:ea typeface="Times New Roman"/>
                <a:cs typeface="Times New Roman"/>
              </a:rPr>
              <a:t>«Социальная активность»</a:t>
            </a:r>
            <a:r>
              <a:rPr lang="ru-RU" sz="1400" b="1" spc="-20" dirty="0" smtClean="0">
                <a:latin typeface="Calibri"/>
                <a:ea typeface="Times New Roman"/>
                <a:cs typeface="Times New Roman"/>
              </a:rPr>
              <a:t> </a:t>
            </a:r>
            <a:endParaRPr lang="ru-RU" sz="1400" b="1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177534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>
            <a:spLocks noGrp="1"/>
          </p:cNvSpPr>
          <p:nvPr>
            <p:ph type="sldNum" sz="quarter" idx="2"/>
          </p:nvPr>
        </p:nvSpPr>
        <p:spPr>
          <a:xfrm>
            <a:off x="8172399" y="6652002"/>
            <a:ext cx="174772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11</a:t>
            </a:fld>
            <a:endParaRPr/>
          </a:p>
        </p:txBody>
      </p:sp>
      <p:sp>
        <p:nvSpPr>
          <p:cNvPr id="432" name="Shape 432"/>
          <p:cNvSpPr>
            <a:spLocks noGrp="1"/>
          </p:cNvSpPr>
          <p:nvPr>
            <p:ph type="title"/>
          </p:nvPr>
        </p:nvSpPr>
        <p:spPr>
          <a:xfrm>
            <a:off x="251520" y="20083"/>
            <a:ext cx="8388423" cy="764705"/>
          </a:xfrm>
          <a:prstGeom prst="rect">
            <a:avLst/>
          </a:prstGeom>
        </p:spPr>
        <p:txBody>
          <a:bodyPr/>
          <a:lstStyle/>
          <a:p>
            <a:r>
              <a:t> </a:t>
            </a:r>
          </a:p>
        </p:txBody>
      </p:sp>
      <p:sp>
        <p:nvSpPr>
          <p:cNvPr id="434" name="Shape 434"/>
          <p:cNvSpPr/>
          <p:nvPr/>
        </p:nvSpPr>
        <p:spPr>
          <a:xfrm>
            <a:off x="1168146" y="908720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endParaRPr dirty="0"/>
          </a:p>
        </p:txBody>
      </p:sp>
      <p:sp>
        <p:nvSpPr>
          <p:cNvPr id="435" name="Shape 435"/>
          <p:cNvSpPr/>
          <p:nvPr/>
        </p:nvSpPr>
        <p:spPr>
          <a:xfrm>
            <a:off x="2010541" y="57256"/>
            <a:ext cx="533896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ru-RU" sz="1800" dirty="0" smtClean="0"/>
              <a:t>НАЦИОНАЛЬНЫЙ ПРОЕКТ «ОБРАЗОВАНИЕ» </a:t>
            </a:r>
          </a:p>
          <a:p>
            <a:r>
              <a:rPr lang="ru-RU" sz="1800" dirty="0"/>
              <a:t>м</a:t>
            </a:r>
            <a:r>
              <a:rPr lang="ru-RU" sz="1800" dirty="0" smtClean="0"/>
              <a:t>униципальный район </a:t>
            </a:r>
            <a:r>
              <a:rPr lang="ru-RU" sz="1800" dirty="0" err="1"/>
              <a:t>Камышлинский</a:t>
            </a:r>
            <a:r>
              <a:rPr lang="ru-RU" sz="1800" dirty="0"/>
              <a:t> 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0489790"/>
              </p:ext>
            </p:extLst>
          </p:nvPr>
        </p:nvGraphicFramePr>
        <p:xfrm>
          <a:off x="467544" y="1278052"/>
          <a:ext cx="8100894" cy="2362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0298"/>
                <a:gridCol w="2700298"/>
                <a:gridCol w="2700298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1" dirty="0" smtClean="0"/>
                        <a:t>Ключевые</a:t>
                      </a:r>
                      <a:r>
                        <a:rPr lang="ru-RU" sz="1100" b="1" baseline="0" dirty="0" smtClean="0"/>
                        <a:t> мероприятия 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Объем</a:t>
                      </a:r>
                      <a:r>
                        <a:rPr lang="ru-RU" sz="1100" b="1" baseline="0" dirty="0" smtClean="0"/>
                        <a:t> финансирования (федеральные средства/областные средства)</a:t>
                      </a:r>
                      <a:endParaRPr lang="ru-RU" sz="11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b="1" dirty="0" smtClean="0"/>
                        <a:t>Краткое обоснование</a:t>
                      </a:r>
                      <a:r>
                        <a:rPr lang="ru-RU" sz="1100" b="1" baseline="0" dirty="0" smtClean="0"/>
                        <a:t> наличия данного мероприятия в региональной составляющей НП</a:t>
                      </a:r>
                      <a:endParaRPr lang="ru-RU" sz="1100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Обновление материально-технической базы в ГБОУ СОШ с. Камышла </a:t>
                      </a:r>
                      <a:r>
                        <a:rPr lang="ru-RU" sz="1100" baseline="0" dirty="0" smtClean="0"/>
                        <a:t>для реализации основных и дополнительных общеобразовательных программ цифрового и гуманитарного профилей.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1,3878 млн. руб./0,226 млн. руб.</a:t>
                      </a:r>
                      <a:endParaRPr lang="ru-RU" sz="11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/>
                        <a:t>Создание  материально-технической базы обеспечит  условия для реализации основных и дополнительных общеобразовательных программ цифрового, естественнонаучного и гуманитарного профилей, для реализации дистанционных программ обучения, в том числе на базе сетевого партнерства.</a:t>
                      </a: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79238034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>
            <a:spLocks noGrp="1"/>
          </p:cNvSpPr>
          <p:nvPr>
            <p:ph type="sldNum" sz="quarter" idx="2"/>
          </p:nvPr>
        </p:nvSpPr>
        <p:spPr>
          <a:xfrm>
            <a:off x="8172399" y="6652002"/>
            <a:ext cx="174772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12</a:t>
            </a:fld>
            <a:endParaRPr/>
          </a:p>
        </p:txBody>
      </p:sp>
      <p:sp>
        <p:nvSpPr>
          <p:cNvPr id="7" name="Shape 435"/>
          <p:cNvSpPr/>
          <p:nvPr/>
        </p:nvSpPr>
        <p:spPr>
          <a:xfrm>
            <a:off x="2010541" y="57256"/>
            <a:ext cx="533896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ru-RU" sz="1800" dirty="0" smtClean="0"/>
              <a:t>НАЦИОНАЛЬНЫЙ ПРОЕКТ «ОБРАЗОВАНИЕ» </a:t>
            </a:r>
          </a:p>
          <a:p>
            <a:r>
              <a:rPr lang="ru-RU" sz="1800" dirty="0"/>
              <a:t>м</a:t>
            </a:r>
            <a:r>
              <a:rPr lang="ru-RU" sz="1800" dirty="0" smtClean="0"/>
              <a:t>униципальный район </a:t>
            </a:r>
            <a:r>
              <a:rPr lang="ru-RU" sz="1800" dirty="0" err="1"/>
              <a:t>Камышлинский</a:t>
            </a:r>
            <a:r>
              <a:rPr lang="ru-RU" sz="1800" dirty="0"/>
              <a:t> </a:t>
            </a:r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36550668"/>
              </p:ext>
            </p:extLst>
          </p:nvPr>
        </p:nvGraphicFramePr>
        <p:xfrm>
          <a:off x="251520" y="836712"/>
          <a:ext cx="8559547" cy="5521022"/>
        </p:xfrm>
        <a:graphic>
          <a:graphicData uri="http://schemas.openxmlformats.org/drawingml/2006/table">
            <a:tbl>
              <a:tblPr firstRow="1" firstCol="1" bandRow="1"/>
              <a:tblGrid>
                <a:gridCol w="2976643"/>
                <a:gridCol w="663401"/>
                <a:gridCol w="837183"/>
                <a:gridCol w="816464"/>
                <a:gridCol w="816464"/>
                <a:gridCol w="816464"/>
                <a:gridCol w="816464"/>
                <a:gridCol w="816464"/>
              </a:tblGrid>
              <a:tr h="44366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Базовое </a:t>
                      </a: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значение 2018</a:t>
                      </a:r>
                      <a:r>
                        <a:rPr lang="ru-RU" sz="1100" b="1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2019 г. 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2020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2021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2022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2023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2024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270992"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Число школ, расположенных в сельской местности и малых городах, в которых создана  материально-техническая база для реализации основных и дополнительных общеобразовательных программ цифрового и гуманитарного профилей, единиц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0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effectLst/>
                          <a:latin typeface="+mn-lt"/>
                          <a:ea typeface="Times New Roman"/>
                        </a:rPr>
                        <a:t>1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</a:tr>
              <a:tr h="1224136">
                <a:tc>
                  <a:txBody>
                    <a:bodyPr/>
                    <a:lstStyle/>
                    <a:p>
                      <a:pPr marL="3048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Число участников открытых онлайн-уроков, реализуемых с учетом опыта цикла открытых уроков «</a:t>
                      </a:r>
                      <a:r>
                        <a:rPr lang="ru-RU" sz="1100" b="0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Проектория</a:t>
                      </a:r>
                      <a:r>
                        <a:rPr lang="ru-RU" sz="11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», «Уроки настоящего» или иных аналогичных по возможностям, функциям и результатам проектах, направленных на раннюю профориентацию, тыс. человек</a:t>
                      </a:r>
                      <a:endParaRPr lang="ru-RU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ru-RU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0,206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0,335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0,501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0,613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0,915</a:t>
                      </a:r>
                      <a:endParaRPr lang="ru-RU" sz="110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</a:rPr>
                        <a:t>1,191</a:t>
                      </a:r>
                      <a:endParaRPr lang="ru-RU" sz="1100" dirty="0">
                        <a:effectLst/>
                        <a:latin typeface="+mn-lt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</a:tr>
              <a:tr h="936104">
                <a:tc>
                  <a:txBody>
                    <a:bodyPr/>
                    <a:lstStyle/>
                    <a:p>
                      <a:pPr marL="3048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Доля граждан, положительно оценивших качество услуг психолого-педагогической, методической и консультативной помощи, от общего числа обратившихся за получением услуги, %</a:t>
                      </a:r>
                      <a:endParaRPr lang="ru-RU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  <a:endParaRPr lang="ru-RU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82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84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85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87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>
                          <a:effectLst/>
                          <a:latin typeface="Times New Roman"/>
                          <a:ea typeface="Times New Roman"/>
                        </a:rPr>
                        <a:t>89</a:t>
                      </a:r>
                      <a:endParaRPr lang="ru-RU" sz="140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effectLst/>
                          <a:latin typeface="Times New Roman"/>
                          <a:ea typeface="Times New Roman"/>
                        </a:rPr>
                        <a:t>90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</a:tr>
              <a:tr h="794390">
                <a:tc>
                  <a:txBody>
                    <a:bodyPr/>
                    <a:lstStyle/>
                    <a:p>
                      <a:pPr marL="3048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Доля граждан, вовлеченных в добровольческую деятельность, % </a:t>
                      </a:r>
                    </a:p>
                    <a:p>
                      <a:pPr marL="3048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(от числа проживающих в муниципальном образовании)</a:t>
                      </a:r>
                      <a:endParaRPr lang="ru-RU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  <a:endParaRPr lang="ru-RU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+mn-lt"/>
                          <a:ea typeface="Times New Roman"/>
                        </a:rPr>
                        <a:t>14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+mn-lt"/>
                          <a:ea typeface="Times New Roman"/>
                        </a:rPr>
                        <a:t>16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+mn-lt"/>
                          <a:ea typeface="Times New Roman"/>
                        </a:rPr>
                        <a:t>17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+mn-lt"/>
                          <a:ea typeface="Times New Roman"/>
                        </a:rPr>
                        <a:t>18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+mn-lt"/>
                          <a:ea typeface="Times New Roman"/>
                        </a:rPr>
                        <a:t>19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+mn-lt"/>
                          <a:ea typeface="Times New Roman"/>
                        </a:rPr>
                        <a:t>20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</a:tr>
              <a:tr h="794390">
                <a:tc>
                  <a:txBody>
                    <a:bodyPr/>
                    <a:lstStyle/>
                    <a:p>
                      <a:pPr marL="3048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Доля молодежи, задействованной в мероприятиях по вовлечению в творческую деятельность, % </a:t>
                      </a:r>
                    </a:p>
                    <a:p>
                      <a:pPr marL="3048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(от общего числа молодежи в муниципальном образовании)</a:t>
                      </a:r>
                      <a:endParaRPr lang="ru-RU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-</a:t>
                      </a:r>
                      <a:endParaRPr lang="ru-RU" sz="11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+mn-lt"/>
                          <a:ea typeface="Times New Roman"/>
                        </a:rPr>
                        <a:t>30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+mn-lt"/>
                          <a:ea typeface="Times New Roman"/>
                        </a:rPr>
                        <a:t>33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effectLst/>
                          <a:latin typeface="+mn-lt"/>
                          <a:ea typeface="Times New Roman"/>
                        </a:rPr>
                        <a:t>36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+mn-lt"/>
                          <a:ea typeface="Times New Roman"/>
                        </a:rPr>
                        <a:t>39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+mn-lt"/>
                          <a:ea typeface="Times New Roman"/>
                        </a:rPr>
                        <a:t>42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+mn-lt"/>
                          <a:ea typeface="Times New Roman"/>
                        </a:rPr>
                        <a:t>45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83039483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272F0A15-0AFF-4A8B-9214-36F66F479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1437" y="6492875"/>
            <a:ext cx="514400" cy="365125"/>
          </a:xfrm>
        </p:spPr>
        <p:txBody>
          <a:bodyPr/>
          <a:lstStyle/>
          <a:p>
            <a:fld id="{33D78B8A-58FF-4BB4-B6B6-A98D4AC5AC54}" type="slidenum">
              <a:rPr lang="ru-RU" smtClean="0"/>
              <a:pPr/>
              <a:t>13</a:t>
            </a:fld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:a16="http://schemas.microsoft.com/office/drawing/2014/main" xmlns="" id="{5CBA6747-59C9-42D0-9D74-834125E26F82}"/>
              </a:ext>
            </a:extLst>
          </p:cNvPr>
          <p:cNvSpPr/>
          <p:nvPr/>
        </p:nvSpPr>
        <p:spPr>
          <a:xfrm>
            <a:off x="3197" y="998639"/>
            <a:ext cx="51278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 smtClean="0">
                <a:solidFill>
                  <a:prstClr val="black"/>
                </a:solidFill>
              </a:rPr>
              <a:t>1. Жилье</a:t>
            </a:r>
            <a:endParaRPr lang="ru-RU" sz="1400" b="1" kern="0" dirty="0">
              <a:solidFill>
                <a:prstClr val="black"/>
              </a:solidFill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:a16="http://schemas.microsoft.com/office/drawing/2014/main" xmlns="" id="{5CBA6747-59C9-42D0-9D74-834125E26F82}"/>
              </a:ext>
            </a:extLst>
          </p:cNvPr>
          <p:cNvSpPr/>
          <p:nvPr/>
        </p:nvSpPr>
        <p:spPr>
          <a:xfrm>
            <a:off x="0" y="1268760"/>
            <a:ext cx="882787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 smtClean="0">
                <a:solidFill>
                  <a:prstClr val="black"/>
                </a:solidFill>
              </a:rPr>
              <a:t>2. </a:t>
            </a:r>
            <a:r>
              <a:rPr lang="ru-RU" sz="1400" b="1" dirty="0" smtClean="0"/>
              <a:t>Обеспечение устойчивого сокращения непригодного для проживания жилищного фонда</a:t>
            </a:r>
            <a:endParaRPr lang="ru-RU" sz="1400" b="1" kern="0" dirty="0">
              <a:solidFill>
                <a:prstClr val="black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BB16EB14-9D62-4F07-8C97-A22564793177}"/>
              </a:ext>
            </a:extLst>
          </p:cNvPr>
          <p:cNvSpPr/>
          <p:nvPr/>
        </p:nvSpPr>
        <p:spPr>
          <a:xfrm>
            <a:off x="164507" y="744959"/>
            <a:ext cx="51275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Федеральные проекты, входящие в состав: </a:t>
            </a:r>
            <a:endParaRPr lang="ru-RU" sz="1600" b="1" dirty="0">
              <a:solidFill>
                <a:srgbClr val="00B050"/>
              </a:solidFill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BB16EB14-9D62-4F07-8C97-A22564793177}"/>
              </a:ext>
            </a:extLst>
          </p:cNvPr>
          <p:cNvSpPr/>
          <p:nvPr/>
        </p:nvSpPr>
        <p:spPr>
          <a:xfrm>
            <a:off x="0" y="1484784"/>
            <a:ext cx="33123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Целевые показатели:</a:t>
            </a:r>
            <a:endParaRPr lang="ru-RU" sz="1600" b="1" dirty="0">
              <a:solidFill>
                <a:srgbClr val="00B050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7218222"/>
              </p:ext>
            </p:extLst>
          </p:nvPr>
        </p:nvGraphicFramePr>
        <p:xfrm>
          <a:off x="107506" y="1767457"/>
          <a:ext cx="8928992" cy="4891744"/>
        </p:xfrm>
        <a:graphic>
          <a:graphicData uri="http://schemas.openxmlformats.org/drawingml/2006/table">
            <a:tbl>
              <a:tblPr firstRow="1" firstCol="1" bandRow="1"/>
              <a:tblGrid>
                <a:gridCol w="3105120"/>
                <a:gridCol w="692035"/>
                <a:gridCol w="873317"/>
                <a:gridCol w="851704"/>
                <a:gridCol w="851704"/>
                <a:gridCol w="851704"/>
                <a:gridCol w="851704"/>
                <a:gridCol w="851704"/>
              </a:tblGrid>
              <a:tr h="88226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Целевой 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1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Базовое </a:t>
                      </a: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значение 2018</a:t>
                      </a:r>
                      <a:r>
                        <a:rPr lang="ru-RU" sz="1100" b="1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г.</a:t>
                      </a:r>
                      <a:endParaRPr lang="ru-RU" sz="11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2019 г. </a:t>
                      </a:r>
                      <a:endParaRPr lang="ru-RU" sz="11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2020 г.</a:t>
                      </a:r>
                      <a:endParaRPr lang="ru-RU" sz="11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2021 г.</a:t>
                      </a:r>
                      <a:endParaRPr lang="ru-RU" sz="11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2022 г.</a:t>
                      </a:r>
                      <a:endParaRPr lang="ru-RU" sz="11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2023 г.</a:t>
                      </a:r>
                      <a:endParaRPr lang="ru-RU" sz="11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2024 г.</a:t>
                      </a:r>
                      <a:endParaRPr lang="ru-RU" sz="11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464454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j-lt"/>
                          <a:ea typeface="Arial Unicode MS"/>
                          <a:cs typeface="Arial" pitchFamily="34" charset="0"/>
                        </a:rPr>
                        <a:t>Увеличение объема жилищного строительства, млн. кв. метров</a:t>
                      </a:r>
                      <a:endParaRPr lang="ru-RU" sz="1400" dirty="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90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1,788</a:t>
                      </a:r>
                      <a:endParaRPr lang="ru-RU" sz="1400" dirty="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j-lt"/>
                          <a:ea typeface="Times New Roman"/>
                          <a:cs typeface="Arial" pitchFamily="34" charset="0"/>
                        </a:rPr>
                        <a:t>1,986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j-lt"/>
                          <a:ea typeface="Times New Roman"/>
                          <a:cs typeface="Arial" pitchFamily="34" charset="0"/>
                        </a:rPr>
                        <a:t>2,211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j-lt"/>
                          <a:ea typeface="Times New Roman"/>
                          <a:cs typeface="Arial" pitchFamily="34" charset="0"/>
                        </a:rPr>
                        <a:t>2,121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j-lt"/>
                          <a:ea typeface="Times New Roman"/>
                          <a:cs typeface="Arial" pitchFamily="34" charset="0"/>
                        </a:rPr>
                        <a:t>2,347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j-lt"/>
                          <a:ea typeface="Times New Roman"/>
                          <a:cs typeface="Arial" pitchFamily="34" charset="0"/>
                        </a:rPr>
                        <a:t>2,527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j-lt"/>
                          <a:ea typeface="Times New Roman"/>
                          <a:cs typeface="Arial" pitchFamily="34" charset="0"/>
                        </a:rPr>
                        <a:t>2,708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</a:tr>
              <a:tr h="946515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j-lt"/>
                          <a:ea typeface="Arial Unicode MS"/>
                          <a:cs typeface="Arial" pitchFamily="34" charset="0"/>
                        </a:rPr>
                        <a:t>Ввод жилья в рамках мероприятия по стимулированию</a:t>
                      </a:r>
                      <a:endParaRPr lang="ru-RU" sz="1400">
                        <a:latin typeface="+mj-lt"/>
                        <a:ea typeface="Times New Roman"/>
                        <a:cs typeface="Arial" pitchFamily="34" charset="0"/>
                      </a:endParaRPr>
                    </a:p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latin typeface="+mj-lt"/>
                          <a:ea typeface="Arial Unicode MS"/>
                          <a:cs typeface="Arial" pitchFamily="34" charset="0"/>
                        </a:rPr>
                        <a:t>программ развития жилищного строительства субъектов РФ</a:t>
                      </a:r>
                      <a:endParaRPr lang="ru-RU" sz="140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90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0,59</a:t>
                      </a:r>
                      <a:endParaRPr lang="ru-RU" sz="140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j-lt"/>
                          <a:ea typeface="Times New Roman"/>
                          <a:cs typeface="Arial" pitchFamily="34" charset="0"/>
                        </a:rPr>
                        <a:t>0,573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endParaRPr lang="ru-RU" sz="140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</a:tr>
              <a:tr h="464454">
                <a:tc>
                  <a:txBody>
                    <a:bodyPr/>
                    <a:lstStyle/>
                    <a:p>
                      <a:pPr indent="-1905" algn="l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Обеспеченность населения жильём, кв. м на чел.</a:t>
                      </a:r>
                      <a:endParaRPr lang="ru-RU" sz="1400" dirty="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90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25,6</a:t>
                      </a:r>
                      <a:endParaRPr lang="ru-RU" sz="140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90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26,5</a:t>
                      </a:r>
                      <a:endParaRPr lang="ru-RU" sz="140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90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26,6</a:t>
                      </a:r>
                      <a:endParaRPr lang="ru-RU" sz="140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90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27,1</a:t>
                      </a:r>
                      <a:endParaRPr lang="ru-RU" sz="1400" dirty="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90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27,6</a:t>
                      </a:r>
                      <a:endParaRPr lang="ru-RU" sz="140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90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28,1</a:t>
                      </a:r>
                      <a:endParaRPr lang="ru-RU" sz="140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90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28,6</a:t>
                      </a:r>
                      <a:endParaRPr lang="ru-RU" sz="140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</a:tr>
              <a:tr h="705484">
                <a:tc>
                  <a:txBody>
                    <a:bodyPr/>
                    <a:lstStyle/>
                    <a:p>
                      <a:pPr indent="-1905" algn="l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Срок получения разрешения на строительство и ввод объекта в эксплуатацию, рабочих дней</a:t>
                      </a:r>
                      <a:endParaRPr lang="ru-RU" sz="140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905" algn="ctr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4,64</a:t>
                      </a:r>
                      <a:endParaRPr lang="ru-RU" sz="140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905" algn="ctr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ru-RU" sz="140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905" algn="ctr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ru-RU" sz="140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905" algn="ctr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ru-RU" sz="1400" dirty="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905" algn="ctr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ru-RU" sz="1400" dirty="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905" algn="ctr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ru-RU" sz="140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905" algn="ctr">
                        <a:lnSpc>
                          <a:spcPts val="1800"/>
                        </a:lnSpc>
                        <a:spcAft>
                          <a:spcPts val="60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5</a:t>
                      </a:r>
                      <a:endParaRPr lang="ru-RU" sz="140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</a:tr>
              <a:tr h="1428577">
                <a:tc>
                  <a:txBody>
                    <a:bodyPr/>
                    <a:lstStyle/>
                    <a:p>
                      <a:pPr indent="-1905"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Срок проведения экспертизы проектной документации и результатов инженерных изысканий для объектов жилищного строительства, рабочих дней</a:t>
                      </a:r>
                      <a:endParaRPr lang="ru-RU" sz="1400" dirty="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90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45</a:t>
                      </a:r>
                      <a:endParaRPr lang="ru-RU" sz="1400" dirty="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indent="-1905"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30</a:t>
                      </a:r>
                      <a:endParaRPr lang="ru-RU" sz="1400" dirty="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30</a:t>
                      </a:r>
                      <a:endParaRPr lang="ru-RU" sz="140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30</a:t>
                      </a:r>
                      <a:endParaRPr lang="ru-RU" sz="140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30</a:t>
                      </a:r>
                      <a:endParaRPr lang="ru-RU" sz="140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30</a:t>
                      </a:r>
                      <a:endParaRPr lang="ru-RU" sz="1400" dirty="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Arial" pitchFamily="34" charset="0"/>
                        </a:rPr>
                        <a:t>30</a:t>
                      </a:r>
                      <a:endParaRPr lang="ru-RU" sz="1400" dirty="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Shape 435"/>
          <p:cNvSpPr/>
          <p:nvPr/>
        </p:nvSpPr>
        <p:spPr>
          <a:xfrm>
            <a:off x="917110" y="167352"/>
            <a:ext cx="7716214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chemeClr val="bg1"/>
                </a:solidFill>
                <a:latin typeface="Arial" panose="020B0604020202020204" pitchFamily="34" charset="0"/>
                <a:ea typeface="MS Mincho" pitchFamily="49" charset="-128"/>
              </a:rPr>
              <a:t>НАЦИОНАЛЬНЫЙ ПРОЕКТ «ЖИЛЬЕ И ГОРОДСКАЯ СРЕДА»</a:t>
            </a:r>
            <a:endParaRPr lang="ru-RU" altLang="ru-RU" dirty="0">
              <a:solidFill>
                <a:schemeClr val="bg1"/>
              </a:solidFill>
              <a:latin typeface="Arial" panose="020B0604020202020204" pitchFamily="34" charset="0"/>
              <a:ea typeface="MS Mincho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8520787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272F0A15-0AFF-4A8B-9214-36F66F479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1437" y="6492875"/>
            <a:ext cx="514400" cy="365125"/>
          </a:xfrm>
        </p:spPr>
        <p:txBody>
          <a:bodyPr/>
          <a:lstStyle/>
          <a:p>
            <a:fld id="{33D78B8A-58FF-4BB4-B6B6-A98D4AC5AC54}" type="slidenum">
              <a:rPr lang="ru-RU" smtClean="0"/>
              <a:pPr/>
              <a:t>14</a:t>
            </a:fld>
            <a:endParaRPr lang="ru-RU" dirty="0"/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BB16EB14-9D62-4F07-8C97-A22564793177}"/>
              </a:ext>
            </a:extLst>
          </p:cNvPr>
          <p:cNvSpPr/>
          <p:nvPr/>
        </p:nvSpPr>
        <p:spPr>
          <a:xfrm>
            <a:off x="0" y="764704"/>
            <a:ext cx="33123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Целевые показатели:</a:t>
            </a:r>
            <a:endParaRPr lang="ru-RU" sz="1600" b="1" dirty="0">
              <a:solidFill>
                <a:srgbClr val="00B050"/>
              </a:solidFill>
            </a:endParaRP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650658"/>
              </p:ext>
            </p:extLst>
          </p:nvPr>
        </p:nvGraphicFramePr>
        <p:xfrm>
          <a:off x="0" y="3501008"/>
          <a:ext cx="9144000" cy="122682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98418"/>
                <a:gridCol w="845129"/>
                <a:gridCol w="1032387"/>
                <a:gridCol w="1032387"/>
                <a:gridCol w="1070869"/>
                <a:gridCol w="1027549"/>
                <a:gridCol w="1007203"/>
                <a:gridCol w="1022663"/>
                <a:gridCol w="1107395"/>
              </a:tblGrid>
              <a:tr h="394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Субъект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РФ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Уровень </a:t>
                      </a:r>
                      <a:r>
                        <a:rPr lang="ru-RU" sz="10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софинан-сирования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2019-</a:t>
                      </a: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</a:tr>
              <a:tr h="3027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Самарская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область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63,83%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(ФБ)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2 453,38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1 163,54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1 307,55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2 983,17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2 983,17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2 983,17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14 842,16</a:t>
                      </a:r>
                    </a:p>
                  </a:txBody>
                  <a:tcPr marL="9525" marR="9525" marT="9525" marB="0" anchor="b"/>
                </a:tc>
              </a:tr>
              <a:tr h="2635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36,17%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(ОБ)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920,51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877,65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888,81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1 645,02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1 887,50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1 755,45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200" b="0" i="0" u="none" strike="noStrike" dirty="0">
                          <a:solidFill>
                            <a:srgbClr val="000000"/>
                          </a:solidFill>
                          <a:latin typeface="+mj-lt"/>
                          <a:cs typeface="Arial" pitchFamily="34" charset="0"/>
                        </a:rPr>
                        <a:t>8 410,05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BE282341-7461-4278-8440-05D20DE090ED}"/>
              </a:ext>
            </a:extLst>
          </p:cNvPr>
          <p:cNvSpPr/>
          <p:nvPr/>
        </p:nvSpPr>
        <p:spPr>
          <a:xfrm>
            <a:off x="0" y="3140968"/>
            <a:ext cx="26548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Ресурсы (</a:t>
            </a:r>
            <a:r>
              <a:rPr lang="ru-RU" sz="1600" b="1" dirty="0">
                <a:solidFill>
                  <a:srgbClr val="00B050"/>
                </a:solidFill>
              </a:rPr>
              <a:t>млн. рублей):</a:t>
            </a:r>
            <a:r>
              <a:rPr lang="ru-RU" sz="1600" b="1" dirty="0" smtClean="0"/>
              <a:t> </a:t>
            </a:r>
            <a:endParaRPr lang="ru-RU" sz="16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65745515"/>
              </p:ext>
            </p:extLst>
          </p:nvPr>
        </p:nvGraphicFramePr>
        <p:xfrm>
          <a:off x="0" y="1052736"/>
          <a:ext cx="9144002" cy="2057400"/>
        </p:xfrm>
        <a:graphic>
          <a:graphicData uri="http://schemas.openxmlformats.org/drawingml/2006/table">
            <a:tbl>
              <a:tblPr firstRow="1" firstCol="1" bandRow="1"/>
              <a:tblGrid>
                <a:gridCol w="3179891"/>
                <a:gridCol w="708699"/>
                <a:gridCol w="894347"/>
                <a:gridCol w="872213"/>
                <a:gridCol w="872213"/>
                <a:gridCol w="872213"/>
                <a:gridCol w="872213"/>
                <a:gridCol w="872213"/>
              </a:tblGrid>
              <a:tr h="33422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Целевой 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Базовое </a:t>
                      </a: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значение 2018</a:t>
                      </a:r>
                      <a:r>
                        <a:rPr lang="ru-RU" sz="1100" b="1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2019 г. 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2020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2021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2022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2023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2024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56235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j-lt"/>
                          <a:ea typeface="Arial Unicode MS"/>
                          <a:cs typeface="Arial" pitchFamily="34" charset="0"/>
                        </a:rPr>
                        <a:t>Количество квадратных метров, расселенного непригодного для проживания жилищного фонда, тыс. кв. м</a:t>
                      </a:r>
                      <a:endParaRPr lang="ru-RU" sz="1400" dirty="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j-lt"/>
                          <a:ea typeface="Verdana"/>
                          <a:cs typeface="Arial" pitchFamily="34" charset="0"/>
                        </a:rPr>
                        <a:t>4,6</a:t>
                      </a:r>
                      <a:endParaRPr lang="ru-RU" sz="1400" dirty="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+mj-lt"/>
                          <a:ea typeface="Verdana"/>
                          <a:cs typeface="Arial" pitchFamily="34" charset="0"/>
                        </a:rPr>
                        <a:t>32,89</a:t>
                      </a:r>
                      <a:endParaRPr lang="ru-RU" sz="140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+mj-lt"/>
                          <a:ea typeface="Verdana"/>
                          <a:cs typeface="Arial" pitchFamily="34" charset="0"/>
                        </a:rPr>
                        <a:t>32,88</a:t>
                      </a:r>
                      <a:endParaRPr lang="ru-RU" sz="140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+mj-lt"/>
                          <a:ea typeface="Verdana"/>
                          <a:cs typeface="Arial" pitchFamily="34" charset="0"/>
                        </a:rPr>
                        <a:t>42,7</a:t>
                      </a:r>
                      <a:endParaRPr lang="ru-RU" sz="140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+mj-lt"/>
                          <a:ea typeface="Verdana"/>
                          <a:cs typeface="Arial" pitchFamily="34" charset="0"/>
                        </a:rPr>
                        <a:t>100,3</a:t>
                      </a:r>
                      <a:endParaRPr lang="ru-RU" sz="140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>
                          <a:solidFill>
                            <a:srgbClr val="000000"/>
                          </a:solidFill>
                          <a:latin typeface="+mj-lt"/>
                          <a:ea typeface="Verdana"/>
                          <a:cs typeface="Arial" pitchFamily="34" charset="0"/>
                        </a:rPr>
                        <a:t>100,3</a:t>
                      </a:r>
                      <a:endParaRPr lang="ru-RU" sz="140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</a:tr>
              <a:tr h="656235">
                <a:tc>
                  <a:txBody>
                    <a:bodyPr/>
                    <a:lstStyle/>
                    <a:p>
                      <a:pPr algn="l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>
                          <a:latin typeface="+mj-lt"/>
                          <a:ea typeface="Arial Unicode MS"/>
                          <a:cs typeface="Arial" pitchFamily="34" charset="0"/>
                        </a:rPr>
                        <a:t>Количество граждан, расселенных из непригодного для проживания жилищного фонда, тыс. человек</a:t>
                      </a:r>
                      <a:endParaRPr lang="ru-RU" sz="1400" dirty="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Arial" pitchFamily="34" charset="0"/>
                        </a:rPr>
                        <a:t>-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Arial" pitchFamily="34" charset="0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j-lt"/>
                          <a:ea typeface="Verdana"/>
                          <a:cs typeface="Arial" pitchFamily="34" charset="0"/>
                        </a:rPr>
                        <a:t>0,27</a:t>
                      </a:r>
                      <a:endParaRPr lang="ru-RU" sz="1400" dirty="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j-lt"/>
                          <a:ea typeface="Verdana"/>
                          <a:cs typeface="Arial" pitchFamily="34" charset="0"/>
                        </a:rPr>
                        <a:t>1,8</a:t>
                      </a:r>
                      <a:endParaRPr lang="ru-RU" sz="1400" dirty="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j-lt"/>
                          <a:ea typeface="Verdana"/>
                          <a:cs typeface="Arial" pitchFamily="34" charset="0"/>
                        </a:rPr>
                        <a:t>1,8</a:t>
                      </a:r>
                      <a:endParaRPr lang="ru-RU" sz="1400" dirty="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j-lt"/>
                          <a:ea typeface="Verdana"/>
                          <a:cs typeface="Arial" pitchFamily="34" charset="0"/>
                        </a:rPr>
                        <a:t>2,37</a:t>
                      </a:r>
                      <a:endParaRPr lang="ru-RU" sz="1400" dirty="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j-lt"/>
                          <a:ea typeface="Verdana"/>
                          <a:cs typeface="Arial" pitchFamily="34" charset="0"/>
                        </a:rPr>
                        <a:t>5,62</a:t>
                      </a:r>
                      <a:endParaRPr lang="ru-RU" sz="1400" dirty="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0000"/>
                          </a:solidFill>
                          <a:latin typeface="+mj-lt"/>
                          <a:ea typeface="Verdana"/>
                          <a:cs typeface="Arial" pitchFamily="34" charset="0"/>
                        </a:rPr>
                        <a:t>5,62</a:t>
                      </a:r>
                      <a:endParaRPr lang="ru-RU" sz="1400" dirty="0">
                        <a:latin typeface="+mj-lt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Shape 435"/>
          <p:cNvSpPr/>
          <p:nvPr/>
        </p:nvSpPr>
        <p:spPr>
          <a:xfrm>
            <a:off x="917110" y="167352"/>
            <a:ext cx="7716214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chemeClr val="bg1"/>
                </a:solidFill>
                <a:latin typeface="Arial" panose="020B0604020202020204" pitchFamily="34" charset="0"/>
                <a:ea typeface="MS Mincho" pitchFamily="49" charset="-128"/>
              </a:rPr>
              <a:t>НАЦИОНАЛЬНЫЙ ПРОЕКТ «ЖИЛЬЕ И ГОРОДСКАЯ СРЕДА»</a:t>
            </a:r>
            <a:endParaRPr lang="ru-RU" altLang="ru-RU" dirty="0">
              <a:solidFill>
                <a:schemeClr val="bg1"/>
              </a:solidFill>
              <a:latin typeface="Arial" panose="020B0604020202020204" pitchFamily="34" charset="0"/>
              <a:ea typeface="MS Mincho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1288803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>
            <a:spLocks noGrp="1"/>
          </p:cNvSpPr>
          <p:nvPr>
            <p:ph type="sldNum" sz="quarter" idx="2"/>
          </p:nvPr>
        </p:nvSpPr>
        <p:spPr>
          <a:xfrm>
            <a:off x="8172399" y="6652002"/>
            <a:ext cx="174772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15</a:t>
            </a:fld>
            <a:endParaRPr/>
          </a:p>
        </p:txBody>
      </p:sp>
      <p:sp>
        <p:nvSpPr>
          <p:cNvPr id="7" name="Shape 435"/>
          <p:cNvSpPr/>
          <p:nvPr/>
        </p:nvSpPr>
        <p:spPr>
          <a:xfrm>
            <a:off x="2346371" y="57256"/>
            <a:ext cx="4667301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ru-RU" sz="1800" dirty="0" smtClean="0"/>
              <a:t>ЖИЛЬЕ И ГОРОДСКАЯ СРЕДА</a:t>
            </a:r>
          </a:p>
          <a:p>
            <a:r>
              <a:rPr lang="ru-RU" sz="1800" dirty="0" smtClean="0"/>
              <a:t>муниципальный район </a:t>
            </a:r>
            <a:r>
              <a:rPr lang="ru-RU" sz="1800" dirty="0" err="1"/>
              <a:t>Камышлинский</a:t>
            </a:r>
            <a:r>
              <a:rPr lang="ru-RU" sz="1800" dirty="0"/>
              <a:t> 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8450324"/>
              </p:ext>
            </p:extLst>
          </p:nvPr>
        </p:nvGraphicFramePr>
        <p:xfrm>
          <a:off x="251520" y="2132856"/>
          <a:ext cx="8559547" cy="2932931"/>
        </p:xfrm>
        <a:graphic>
          <a:graphicData uri="http://schemas.openxmlformats.org/drawingml/2006/table">
            <a:tbl>
              <a:tblPr firstRow="1" firstCol="1" bandRow="1"/>
              <a:tblGrid>
                <a:gridCol w="2976643"/>
                <a:gridCol w="663401"/>
                <a:gridCol w="837183"/>
                <a:gridCol w="816464"/>
                <a:gridCol w="816464"/>
                <a:gridCol w="816464"/>
                <a:gridCol w="816464"/>
                <a:gridCol w="816464"/>
              </a:tblGrid>
              <a:tr h="44366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Базовое </a:t>
                      </a: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значение 2018</a:t>
                      </a:r>
                      <a:r>
                        <a:rPr lang="ru-RU" sz="1100" b="1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2019 г. 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2020 г.*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2021 г.*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2022 г.*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2023 г.*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2024 г.*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12819">
                <a:tc>
                  <a:txBody>
                    <a:bodyPr/>
                    <a:lstStyle/>
                    <a:p>
                      <a:pPr marL="304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sym typeface="Arial"/>
                        </a:rPr>
                        <a:t>Увеличение объема жилищного строительства, млн. кв. метров</a:t>
                      </a:r>
                      <a:endParaRPr lang="ru-RU" sz="1600" b="1" u="none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2 144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2 200</a:t>
                      </a:r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4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304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sym typeface="Arial"/>
                        </a:rPr>
                        <a:t>Ввод жилья в рамках мероприятия по стимулированию программ развития жилищного строительства субъектов РФ</a:t>
                      </a:r>
                      <a:endParaRPr lang="ru-RU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</a:tr>
              <a:tr h="794390">
                <a:tc>
                  <a:txBody>
                    <a:bodyPr/>
                    <a:lstStyle/>
                    <a:p>
                      <a:pPr marL="304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Arial" pitchFamily="34" charset="0"/>
                          <a:ea typeface="+mn-ea"/>
                          <a:cs typeface="Arial" pitchFamily="34" charset="0"/>
                          <a:sym typeface="Arial"/>
                        </a:rPr>
                        <a:t>Количество квадратных метров, расселенного непригодного для проживания жилищного фонда, тыс. кв. м</a:t>
                      </a:r>
                      <a:endParaRPr lang="ru-RU" sz="1600" dirty="0">
                        <a:effectLst/>
                        <a:latin typeface="Arial" pitchFamily="34" charset="0"/>
                        <a:ea typeface="Calibri"/>
                        <a:cs typeface="Arial" pitchFamily="34" charset="0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40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0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4982722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272F0A15-0AFF-4A8B-9214-36F66F479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1437" y="6492875"/>
            <a:ext cx="514400" cy="365125"/>
          </a:xfrm>
        </p:spPr>
        <p:txBody>
          <a:bodyPr/>
          <a:lstStyle/>
          <a:p>
            <a:fld id="{33D78B8A-58FF-4BB4-B6B6-A98D4AC5AC54}" type="slidenum">
              <a:rPr lang="ru-RU" smtClean="0"/>
              <a:t>16</a:t>
            </a:fld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5CBA6747-59C9-42D0-9D74-834125E26F82}"/>
              </a:ext>
            </a:extLst>
          </p:cNvPr>
          <p:cNvSpPr/>
          <p:nvPr/>
        </p:nvSpPr>
        <p:spPr>
          <a:xfrm>
            <a:off x="14659" y="883015"/>
            <a:ext cx="5000851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ru-RU" sz="1400" b="1" kern="0" dirty="0" smtClean="0">
                <a:solidFill>
                  <a:prstClr val="black"/>
                </a:solidFill>
              </a:rPr>
              <a:t>Чистая страна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Комплексная система обращения с твердыми                                                                                                                                                                                   коммунальными отходами                </a:t>
            </a:r>
            <a:r>
              <a:rPr lang="ru-RU" sz="800" b="1" dirty="0" smtClean="0">
                <a:solidFill>
                  <a:prstClr val="black"/>
                </a:solidFill>
              </a:rPr>
              <a:t>         </a:t>
            </a:r>
            <a:r>
              <a:rPr lang="ru-RU" sz="900" b="1" dirty="0" smtClean="0">
                <a:solidFill>
                  <a:prstClr val="black"/>
                </a:solidFill>
              </a:rPr>
              <a:t>  </a:t>
            </a:r>
            <a:r>
              <a:rPr lang="ru-RU" sz="1400" b="1" dirty="0" smtClean="0">
                <a:solidFill>
                  <a:prstClr val="black"/>
                </a:solidFill>
              </a:rPr>
              <a:t>                     </a:t>
            </a:r>
          </a:p>
          <a:p>
            <a:pPr marL="342900" lvl="0" indent="-342900" fontAlgn="base">
              <a:spcBef>
                <a:spcPct val="0"/>
              </a:spcBef>
              <a:spcAft>
                <a:spcPct val="0"/>
              </a:spcAft>
              <a:buFont typeface="+mj-lt"/>
              <a:buAutoNum type="arabicPeriod"/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Чистая вода</a:t>
            </a: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BB16EB14-9D62-4F07-8C97-A22564793177}"/>
              </a:ext>
            </a:extLst>
          </p:cNvPr>
          <p:cNvSpPr/>
          <p:nvPr/>
        </p:nvSpPr>
        <p:spPr>
          <a:xfrm>
            <a:off x="177717" y="660085"/>
            <a:ext cx="51275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Федеральные проекты, входящие в состав: </a:t>
            </a:r>
            <a:endParaRPr lang="ru-RU" sz="1600" b="1" dirty="0">
              <a:solidFill>
                <a:srgbClr val="00B050"/>
              </a:solidFill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BB16EB14-9D62-4F07-8C97-A22564793177}"/>
              </a:ext>
            </a:extLst>
          </p:cNvPr>
          <p:cNvSpPr/>
          <p:nvPr/>
        </p:nvSpPr>
        <p:spPr>
          <a:xfrm>
            <a:off x="177717" y="1764632"/>
            <a:ext cx="33123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Целевые показатели:</a:t>
            </a:r>
            <a:endParaRPr lang="ru-RU" sz="1600" b="1" dirty="0">
              <a:solidFill>
                <a:srgbClr val="00B050"/>
              </a:solidFill>
            </a:endParaRP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75935105"/>
              </p:ext>
            </p:extLst>
          </p:nvPr>
        </p:nvGraphicFramePr>
        <p:xfrm>
          <a:off x="147253" y="5366925"/>
          <a:ext cx="8928993" cy="1326639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896355"/>
                <a:gridCol w="903844"/>
                <a:gridCol w="1008112"/>
                <a:gridCol w="1008112"/>
                <a:gridCol w="1045689"/>
                <a:gridCol w="1003388"/>
                <a:gridCol w="983520"/>
                <a:gridCol w="998617"/>
                <a:gridCol w="1081356"/>
              </a:tblGrid>
              <a:tr h="394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Субъект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РФ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Уровень </a:t>
                      </a:r>
                      <a:r>
                        <a:rPr lang="ru-RU" sz="10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софинан-сирования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2019-</a:t>
                      </a: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</a:tr>
              <a:tr h="302716">
                <a:tc rowSpan="3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Самарская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область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80,6 %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(ФБ)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2661,611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4296,258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5346,786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4534,900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4170,316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4980,835</a:t>
                      </a:r>
                    </a:p>
                  </a:txBody>
                  <a:tcPr marL="17780" marR="17780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25990,706</a:t>
                      </a:r>
                    </a:p>
                  </a:txBody>
                  <a:tcPr marL="17780" marR="17780" marT="0" marB="0" anchor="ctr"/>
                </a:tc>
              </a:tr>
              <a:tr h="263581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spc="-3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19,4 % (ОБ</a:t>
                      </a:r>
                      <a:r>
                        <a:rPr lang="ru-RU" sz="1000" spc="-30" baseline="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000" spc="-30" baseline="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fontAlgn="b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657,364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fontAlgn="b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1346,465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fontAlgn="b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1155,089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fontAlgn="b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951,675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fontAlgn="b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1128,970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fontAlgn="b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1027,910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fontAlgn="b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6267,473</a:t>
                      </a:r>
                    </a:p>
                  </a:txBody>
                  <a:tcPr marL="9525" marR="9525" marT="9525" marB="0" anchor="ctr"/>
                </a:tc>
              </a:tr>
              <a:tr h="234562">
                <a:tc vMerge="1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Внебюджет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fontAlgn="b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2148,625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fontAlgn="b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4075,212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fontAlgn="b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2009,366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fontAlgn="b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1805,550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fontAlgn="b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1410,370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fontAlgn="b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2812,460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fontAlgn="b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14261,583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BE282341-7461-4278-8440-05D20DE090ED}"/>
              </a:ext>
            </a:extLst>
          </p:cNvPr>
          <p:cNvSpPr/>
          <p:nvPr/>
        </p:nvSpPr>
        <p:spPr>
          <a:xfrm>
            <a:off x="180611" y="5060987"/>
            <a:ext cx="26548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00B050"/>
                </a:solidFill>
              </a:rPr>
              <a:t>Ресурсы (млн. рублей):</a:t>
            </a:r>
            <a:r>
              <a:rPr lang="ru-RU" sz="1600" b="1" dirty="0" smtClean="0"/>
              <a:t> </a:t>
            </a:r>
            <a:endParaRPr lang="ru-RU" sz="16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83830470"/>
              </p:ext>
            </p:extLst>
          </p:nvPr>
        </p:nvGraphicFramePr>
        <p:xfrm>
          <a:off x="179512" y="2075252"/>
          <a:ext cx="8838813" cy="3066826"/>
        </p:xfrm>
        <a:graphic>
          <a:graphicData uri="http://schemas.openxmlformats.org/drawingml/2006/table">
            <a:tbl>
              <a:tblPr firstRow="1" firstCol="1" bandRow="1"/>
              <a:tblGrid>
                <a:gridCol w="4777323"/>
                <a:gridCol w="663401"/>
                <a:gridCol w="517769"/>
                <a:gridCol w="576064"/>
                <a:gridCol w="576064"/>
                <a:gridCol w="576064"/>
                <a:gridCol w="576064"/>
                <a:gridCol w="576064"/>
              </a:tblGrid>
              <a:tr h="43422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Целевой 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Базовое </a:t>
                      </a: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значение 2018</a:t>
                      </a:r>
                      <a:r>
                        <a:rPr lang="ru-RU" sz="1100" b="1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2019 г. 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2020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2021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2022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2023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2024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2769">
                <a:tc>
                  <a:txBody>
                    <a:bodyPr/>
                    <a:lstStyle/>
                    <a:p>
                      <a:pPr marL="30480" marR="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Ликвидированы все выявленные на 01.01.2018 несанкционированные свалки в границах городов, шт.</a:t>
                      </a:r>
                      <a:endParaRPr lang="ru-RU" sz="1050" b="1" u="none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b="0" i="0" u="none" strike="noStrike" kern="120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0</a:t>
                      </a:r>
                      <a:endParaRPr lang="ru-RU" sz="1050" b="0" i="0" u="none" strike="noStrike" kern="1200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j-lt"/>
                        <a:ea typeface="Calibri"/>
                        <a:cs typeface="Times New Roman"/>
                        <a:sym typeface="Arial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b="0" i="0" u="none" strike="noStrike" kern="120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0</a:t>
                      </a:r>
                      <a:endParaRPr lang="ru-RU" sz="1050" b="0" i="0" u="none" strike="noStrike" kern="1200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j-lt"/>
                        <a:ea typeface="Calibri"/>
                        <a:cs typeface="Times New Roman"/>
                        <a:sym typeface="Arial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b="0" i="0" u="none" strike="noStrike" kern="120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0</a:t>
                      </a:r>
                      <a:endParaRPr lang="ru-RU" sz="1050" b="0" i="0" u="none" strike="noStrike" kern="1200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j-lt"/>
                        <a:ea typeface="Calibri"/>
                        <a:cs typeface="Times New Roman"/>
                        <a:sym typeface="Arial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b="0" i="0" u="none" strike="noStrike" kern="120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0</a:t>
                      </a:r>
                      <a:endParaRPr lang="ru-RU" sz="1050" b="0" i="0" u="none" strike="noStrike" kern="1200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j-lt"/>
                        <a:ea typeface="Calibri"/>
                        <a:cs typeface="Times New Roman"/>
                        <a:sym typeface="Arial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b="0" i="0" u="none" strike="noStrike" kern="120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0</a:t>
                      </a:r>
                      <a:endParaRPr lang="ru-RU" sz="1050" b="0" i="0" u="none" strike="noStrike" kern="1200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j-lt"/>
                        <a:ea typeface="Calibri"/>
                        <a:cs typeface="Times New Roman"/>
                        <a:sym typeface="Arial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b="0" i="0" u="none" strike="noStrike" kern="120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2</a:t>
                      </a:r>
                      <a:endParaRPr lang="ru-RU" sz="1050" b="0" i="0" u="none" strike="noStrike" kern="1200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j-lt"/>
                        <a:ea typeface="Calibri"/>
                        <a:cs typeface="Times New Roman"/>
                        <a:sym typeface="Arial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b="0" i="0" u="none" strike="noStrike" kern="120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4</a:t>
                      </a:r>
                      <a:endParaRPr lang="ru-RU" sz="1050" b="0" i="0" u="none" strike="noStrike" kern="1200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j-lt"/>
                        <a:ea typeface="Calibri"/>
                        <a:cs typeface="Times New Roman"/>
                        <a:sym typeface="Arial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</a:tr>
              <a:tr h="341948">
                <a:tc>
                  <a:txBody>
                    <a:bodyPr/>
                    <a:lstStyle/>
                    <a:p>
                      <a:pPr marL="304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Доля твердых коммунальных отходов, направленных на утилизацию, в общем объеме образованных твердых коммунальных отходов, % </a:t>
                      </a:r>
                      <a:endParaRPr lang="ru-RU" sz="105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050" b="0" i="0" u="none" strike="noStrike" kern="120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3,8</a:t>
                      </a:r>
                      <a:endParaRPr lang="ru-RU" sz="1050" b="0" i="0" u="none" strike="noStrike" kern="1200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j-lt"/>
                        <a:ea typeface="Calibri"/>
                        <a:cs typeface="Times New Roman"/>
                        <a:sym typeface="Arial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3,8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3,9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4,5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8,8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9,8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11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</a:tr>
              <a:tr h="341948">
                <a:tc>
                  <a:txBody>
                    <a:bodyPr/>
                    <a:lstStyle/>
                    <a:p>
                      <a:pPr marL="304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Доля твердых коммунальных отходов, направленных на обработку, в общем объеме образованных твердых коммунальных отходов, % </a:t>
                      </a:r>
                      <a:endParaRPr lang="ru-RU" sz="105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b="0" i="0" u="none" strike="noStrike" kern="120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37,6</a:t>
                      </a:r>
                      <a:endParaRPr lang="ru-RU" sz="1050" b="0" i="0" u="none" strike="noStrike" kern="1200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j-lt"/>
                        <a:ea typeface="Calibri"/>
                        <a:cs typeface="Times New Roman"/>
                        <a:sym typeface="Arial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37,6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39,1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46,3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100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100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100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</a:tr>
              <a:tr h="410337">
                <a:tc>
                  <a:txBody>
                    <a:bodyPr/>
                    <a:lstStyle/>
                    <a:p>
                      <a:pPr marL="304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Доля населения Самарской области, обеспеченного качественной питьевой водой из систем централизованного водоснабжения, %</a:t>
                      </a:r>
                      <a:endParaRPr lang="ru-RU" sz="105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84,2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84,2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84,4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84,8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85,7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87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89,6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</a:tr>
              <a:tr h="507804">
                <a:tc>
                  <a:txBody>
                    <a:bodyPr/>
                    <a:lstStyle/>
                    <a:p>
                      <a:pPr marL="304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Доля городского населения Самарской области, обеспеченного качественной питьевой водой из систем централизованного водоснабжения, %</a:t>
                      </a:r>
                      <a:endParaRPr lang="ru-RU" sz="105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90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90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90,2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91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92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94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ctr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5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96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</a:tr>
              <a:tr h="214578">
                <a:tc>
                  <a:txBody>
                    <a:bodyPr/>
                    <a:lstStyle/>
                    <a:p>
                      <a:pPr marL="30480" marR="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0" u="none" strike="noStrike" cap="none" spc="-3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Снижение объема отводимых в р. Волгу загрязненных сточных вод, км</a:t>
                      </a:r>
                      <a:r>
                        <a:rPr lang="ru-RU" sz="1050" b="1" i="0" u="none" strike="noStrike" cap="none" spc="-30" baseline="30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3</a:t>
                      </a:r>
                      <a:r>
                        <a:rPr lang="ru-RU" sz="1050" b="1" i="0" u="none" strike="noStrike" cap="none" spc="-3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 в год 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0,29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0,29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0,28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0,24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0,22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0,15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0,10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</a:tr>
              <a:tr h="214578">
                <a:tc>
                  <a:txBody>
                    <a:bodyPr/>
                    <a:lstStyle/>
                    <a:p>
                      <a:pPr marL="30480" marR="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Отношение площади лесовосстановления и лесоразведения к площади вырубленных и погибших лесных насаждений, %</a:t>
                      </a:r>
                      <a:endParaRPr lang="ru-RU" sz="1050" b="1" i="0" u="none" strike="noStrike" cap="none" spc="-3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05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96,4</a:t>
                      </a:r>
                      <a:endParaRPr lang="ru-RU" sz="1050" b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98,6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100</a:t>
                      </a:r>
                    </a:p>
                  </a:txBody>
                  <a:tcPr marL="17780" marR="177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Shape 435"/>
          <p:cNvSpPr/>
          <p:nvPr/>
        </p:nvSpPr>
        <p:spPr>
          <a:xfrm>
            <a:off x="2129780" y="167352"/>
            <a:ext cx="5290870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chemeClr val="bg1"/>
                </a:solidFill>
                <a:latin typeface="Arial" panose="020B0604020202020204" pitchFamily="34" charset="0"/>
                <a:ea typeface="MS Mincho" pitchFamily="49" charset="-128"/>
              </a:rPr>
              <a:t>НАЦИОНАЛЬНЫЙ ПРОЕКТ «ЭКОЛОГИЯ»</a:t>
            </a:r>
            <a:endParaRPr lang="ru-RU" altLang="ru-RU" dirty="0">
              <a:solidFill>
                <a:schemeClr val="bg1"/>
              </a:solidFill>
              <a:latin typeface="Arial" panose="020B0604020202020204" pitchFamily="34" charset="0"/>
              <a:ea typeface="MS Mincho" pitchFamily="49" charset="-128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5CBA6747-59C9-42D0-9D74-834125E26F82}"/>
              </a:ext>
            </a:extLst>
          </p:cNvPr>
          <p:cNvSpPr/>
          <p:nvPr/>
        </p:nvSpPr>
        <p:spPr>
          <a:xfrm>
            <a:off x="4572000" y="935333"/>
            <a:ext cx="4572000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4. Оздоровление Волги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5. Сохранение уникальных водных объектов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 smtClean="0">
                <a:solidFill>
                  <a:prstClr val="black"/>
                </a:solidFill>
              </a:rPr>
              <a:t>6. Сохранение лесов</a:t>
            </a:r>
            <a:endParaRPr lang="ru-RU" sz="1400" b="1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040689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>
            <a:spLocks noGrp="1"/>
          </p:cNvSpPr>
          <p:nvPr>
            <p:ph type="sldNum" sz="quarter" idx="2"/>
          </p:nvPr>
        </p:nvSpPr>
        <p:spPr>
          <a:xfrm>
            <a:off x="8172399" y="6652002"/>
            <a:ext cx="174772" cy="22698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17</a:t>
            </a:fld>
            <a:endParaRPr/>
          </a:p>
        </p:txBody>
      </p:sp>
      <p:sp>
        <p:nvSpPr>
          <p:cNvPr id="432" name="Shape 432"/>
          <p:cNvSpPr>
            <a:spLocks noGrp="1"/>
          </p:cNvSpPr>
          <p:nvPr>
            <p:ph type="title"/>
          </p:nvPr>
        </p:nvSpPr>
        <p:spPr>
          <a:xfrm>
            <a:off x="251520" y="20083"/>
            <a:ext cx="8388423" cy="764705"/>
          </a:xfrm>
          <a:prstGeom prst="rect">
            <a:avLst/>
          </a:prstGeom>
        </p:spPr>
        <p:txBody>
          <a:bodyPr/>
          <a:lstStyle/>
          <a:p>
            <a:r>
              <a:t> </a:t>
            </a:r>
          </a:p>
        </p:txBody>
      </p:sp>
      <p:sp>
        <p:nvSpPr>
          <p:cNvPr id="434" name="Shape 434"/>
          <p:cNvSpPr/>
          <p:nvPr/>
        </p:nvSpPr>
        <p:spPr>
          <a:xfrm>
            <a:off x="1168146" y="908720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endParaRPr dirty="0"/>
          </a:p>
        </p:txBody>
      </p:sp>
      <p:sp>
        <p:nvSpPr>
          <p:cNvPr id="435" name="Shape 435"/>
          <p:cNvSpPr/>
          <p:nvPr/>
        </p:nvSpPr>
        <p:spPr>
          <a:xfrm>
            <a:off x="2261412" y="57256"/>
            <a:ext cx="4837221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ru-RU" sz="1800" dirty="0" smtClean="0"/>
              <a:t>НАЦИОНАЛЬНЫЙ ПРОЕКТ «ЭКОЛОГИЯ» </a:t>
            </a:r>
          </a:p>
          <a:p>
            <a:r>
              <a:rPr lang="ru-RU" sz="1800" dirty="0" smtClean="0"/>
              <a:t>Муниципальный район Камышлинский</a:t>
            </a:r>
            <a:endParaRPr lang="ru-RU" sz="18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30293214"/>
              </p:ext>
            </p:extLst>
          </p:nvPr>
        </p:nvGraphicFramePr>
        <p:xfrm>
          <a:off x="323528" y="917129"/>
          <a:ext cx="8496944" cy="2316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304256"/>
                <a:gridCol w="1944216"/>
                <a:gridCol w="4248472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Ключевые</a:t>
                      </a:r>
                      <a:r>
                        <a:rPr lang="ru-RU" b="1" baseline="0" dirty="0" smtClean="0"/>
                        <a:t> мероприятия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Объем</a:t>
                      </a:r>
                      <a:r>
                        <a:rPr lang="ru-RU" b="1" baseline="0" dirty="0" smtClean="0"/>
                        <a:t> финансирования  (федеральные средства/областные средства)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Краткое обоснование</a:t>
                      </a:r>
                      <a:r>
                        <a:rPr lang="ru-RU" b="1" baseline="0" dirty="0" smtClean="0"/>
                        <a:t> наличия данного мероприятия в региональной составляющей НП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Корректировка проектно-сметной документации и строительство водозабора №2 и водопровода в районном центре Камышла</a:t>
                      </a:r>
                      <a:endParaRPr lang="ru-RU" sz="10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109,29</a:t>
                      </a: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 млн. рублей (федеральные средства – </a:t>
                      </a: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93,99 </a:t>
                      </a: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млн. рублей, консолидированные областные средства – </a:t>
                      </a: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15,3</a:t>
                      </a: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 млн. рублей)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Реализация мероприятия предусмотрена в 2022 – 2023 годах. Существующая система водоснабжения в с. Камышла находится в аварийном состоянии, водозабор и напорные резервуары практически полностью разрушены. Потери в водопроводных сетях составляет до 45 %., вода жителям подается по графику ненадлежащего качества. ПСД выполнена за счет местных средств. Реализация объекта позволит выполнить реконструкцию 9,4 км водопровода, водозабора, напорных и накопительных резервуаров и обеспечить бесперебойным водоснабжением более 5000 человек (50% всего </a:t>
                      </a:r>
                      <a:r>
                        <a:rPr lang="ru-RU" sz="10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м.р</a:t>
                      </a: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. Камышлинский). </a:t>
                      </a:r>
                      <a:endParaRPr lang="ru-RU" sz="10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20764231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>
            <a:spLocks noGrp="1"/>
          </p:cNvSpPr>
          <p:nvPr>
            <p:ph type="sldNum" sz="quarter" idx="2"/>
          </p:nvPr>
        </p:nvSpPr>
        <p:spPr>
          <a:xfrm>
            <a:off x="8172399" y="6652002"/>
            <a:ext cx="174772" cy="22698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18</a:t>
            </a:fld>
            <a:endParaRPr/>
          </a:p>
        </p:txBody>
      </p:sp>
      <p:sp>
        <p:nvSpPr>
          <p:cNvPr id="7" name="Shape 435"/>
          <p:cNvSpPr/>
          <p:nvPr/>
        </p:nvSpPr>
        <p:spPr>
          <a:xfrm>
            <a:off x="2261411" y="57256"/>
            <a:ext cx="4837221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ru-RU" sz="1800" dirty="0"/>
              <a:t>НАЦИОНАЛЬНЫЙ ПРОЕКТ «</a:t>
            </a:r>
            <a:r>
              <a:rPr lang="ru-RU" sz="1800" dirty="0" smtClean="0"/>
              <a:t>ЭКОЛОГИЯ</a:t>
            </a:r>
            <a:r>
              <a:rPr lang="ru-RU" sz="1800" dirty="0"/>
              <a:t>» </a:t>
            </a:r>
          </a:p>
          <a:p>
            <a:r>
              <a:rPr lang="ru-RU" sz="1800" dirty="0" smtClean="0"/>
              <a:t>Муниципальный район Камышлинский</a:t>
            </a:r>
            <a:endParaRPr lang="ru-RU" sz="18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451338"/>
              </p:ext>
            </p:extLst>
          </p:nvPr>
        </p:nvGraphicFramePr>
        <p:xfrm>
          <a:off x="179511" y="1556792"/>
          <a:ext cx="8780282" cy="1193292"/>
        </p:xfrm>
        <a:graphic>
          <a:graphicData uri="http://schemas.openxmlformats.org/drawingml/2006/table">
            <a:tbl>
              <a:tblPr firstRow="1" firstCol="1" bandRow="1"/>
              <a:tblGrid>
                <a:gridCol w="3096345"/>
                <a:gridCol w="764434"/>
                <a:gridCol w="819742"/>
                <a:gridCol w="833905"/>
                <a:gridCol w="816464"/>
                <a:gridCol w="816464"/>
                <a:gridCol w="816464"/>
                <a:gridCol w="816464"/>
              </a:tblGrid>
              <a:tr h="44366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Базовое </a:t>
                      </a: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значение 2018</a:t>
                      </a:r>
                      <a:r>
                        <a:rPr lang="ru-RU" sz="1100" b="1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2019 г. 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2020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2021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2022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2023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2024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76788">
                <a:tc>
                  <a:txBody>
                    <a:bodyPr/>
                    <a:lstStyle/>
                    <a:p>
                      <a:pPr marL="304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u="none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Доля населения Самарской области, обеспеченного качественной питьевой водой из систем централизованного водоснабжения, %</a:t>
                      </a:r>
                      <a:endParaRPr lang="ru-RU" sz="1050" b="1" u="none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96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100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7208937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272F0A15-0AFF-4A8B-9214-36F66F479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244408" y="6381328"/>
            <a:ext cx="514400" cy="365125"/>
          </a:xfrm>
        </p:spPr>
        <p:txBody>
          <a:bodyPr/>
          <a:lstStyle/>
          <a:p>
            <a:fld id="{33D78B8A-58FF-4BB4-B6B6-A98D4AC5AC54}" type="slidenum">
              <a:rPr lang="ru-RU" smtClean="0"/>
              <a:t>19</a:t>
            </a:fld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5CBA6747-59C9-42D0-9D74-834125E26F82}"/>
              </a:ext>
            </a:extLst>
          </p:cNvPr>
          <p:cNvSpPr/>
          <p:nvPr/>
        </p:nvSpPr>
        <p:spPr>
          <a:xfrm>
            <a:off x="3197" y="998639"/>
            <a:ext cx="51278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 smtClean="0">
                <a:solidFill>
                  <a:prstClr val="black"/>
                </a:solidFill>
              </a:rPr>
              <a:t>1. </a:t>
            </a:r>
            <a:r>
              <a:rPr lang="ru-RU" sz="1400" b="1" dirty="0">
                <a:solidFill>
                  <a:prstClr val="black"/>
                </a:solidFill>
              </a:rPr>
              <a:t>«Дорожная сеть»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b="1" kern="0" dirty="0">
              <a:solidFill>
                <a:prstClr val="black"/>
              </a:solidFill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5CBA6747-59C9-42D0-9D74-834125E26F82}"/>
              </a:ext>
            </a:extLst>
          </p:cNvPr>
          <p:cNvSpPr/>
          <p:nvPr/>
        </p:nvSpPr>
        <p:spPr>
          <a:xfrm>
            <a:off x="3871602" y="1038235"/>
            <a:ext cx="5127861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 smtClean="0">
                <a:solidFill>
                  <a:prstClr val="black"/>
                </a:solidFill>
              </a:rPr>
              <a:t>2</a:t>
            </a:r>
            <a:r>
              <a:rPr lang="ru-RU" sz="1400" b="1" dirty="0">
                <a:solidFill>
                  <a:prstClr val="black"/>
                </a:solidFill>
              </a:rPr>
              <a:t>. </a:t>
            </a:r>
            <a:r>
              <a:rPr lang="ru-RU" sz="1400" b="1" dirty="0" smtClean="0">
                <a:solidFill>
                  <a:prstClr val="black"/>
                </a:solidFill>
              </a:rPr>
              <a:t> </a:t>
            </a:r>
            <a:r>
              <a:rPr lang="ru-RU" sz="1400" b="1" dirty="0">
                <a:solidFill>
                  <a:prstClr val="black"/>
                </a:solidFill>
              </a:rPr>
              <a:t>«</a:t>
            </a:r>
            <a:r>
              <a:rPr lang="ru-RU" sz="1400" b="1" dirty="0"/>
              <a:t>Общесистемные меры развития дорожного хозяйства</a:t>
            </a:r>
            <a:r>
              <a:rPr lang="ru-RU" sz="1400" b="1" dirty="0">
                <a:solidFill>
                  <a:prstClr val="black"/>
                </a:solidFill>
              </a:rPr>
              <a:t>»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endParaRPr lang="ru-RU" sz="1400" b="1" kern="0" dirty="0">
              <a:solidFill>
                <a:prstClr val="black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BB16EB14-9D62-4F07-8C97-A22564793177}"/>
              </a:ext>
            </a:extLst>
          </p:cNvPr>
          <p:cNvSpPr/>
          <p:nvPr/>
        </p:nvSpPr>
        <p:spPr>
          <a:xfrm>
            <a:off x="164507" y="744959"/>
            <a:ext cx="51275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Федеральные проекты, входящие в состав: </a:t>
            </a:r>
            <a:endParaRPr lang="ru-RU" sz="1600" b="1" dirty="0">
              <a:solidFill>
                <a:srgbClr val="00B050"/>
              </a:solidFill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BB16EB14-9D62-4F07-8C97-A22564793177}"/>
              </a:ext>
            </a:extLst>
          </p:cNvPr>
          <p:cNvSpPr/>
          <p:nvPr/>
        </p:nvSpPr>
        <p:spPr>
          <a:xfrm>
            <a:off x="-699" y="1251318"/>
            <a:ext cx="33123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Целевые показатели:</a:t>
            </a:r>
            <a:endParaRPr lang="ru-RU" sz="1600" b="1" dirty="0">
              <a:solidFill>
                <a:srgbClr val="00B050"/>
              </a:solidFill>
            </a:endParaRP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3093492"/>
              </p:ext>
            </p:extLst>
          </p:nvPr>
        </p:nvGraphicFramePr>
        <p:xfrm>
          <a:off x="31470" y="5265834"/>
          <a:ext cx="8928993" cy="11398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4942"/>
                <a:gridCol w="825257"/>
                <a:gridCol w="1008112"/>
                <a:gridCol w="1008112"/>
                <a:gridCol w="1045689"/>
                <a:gridCol w="1003388"/>
                <a:gridCol w="983520"/>
                <a:gridCol w="998617"/>
                <a:gridCol w="1081356"/>
              </a:tblGrid>
              <a:tr h="394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Субъект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РФ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Уровень </a:t>
                      </a:r>
                      <a:r>
                        <a:rPr lang="ru-RU" sz="10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софинан-сирования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2019-</a:t>
                      </a: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</a:tr>
              <a:tr h="3027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Самарская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область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(ФБ)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3060,1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1700,0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1700,0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1700,0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1700,0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1700,0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b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11560,1</a:t>
                      </a:r>
                      <a:endParaRPr lang="ru-RU" sz="1200" b="0" i="0" u="none" strike="noStrike" kern="1200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7620" marR="7620" marT="7620" marB="0"/>
                </a:tc>
              </a:tr>
              <a:tr h="2635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(ОБ)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2210,4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3687,1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6263,0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7064,0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6880,6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2027,0</a:t>
                      </a: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28132,1</a:t>
                      </a: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BE282341-7461-4278-8440-05D20DE090ED}"/>
              </a:ext>
            </a:extLst>
          </p:cNvPr>
          <p:cNvSpPr/>
          <p:nvPr/>
        </p:nvSpPr>
        <p:spPr>
          <a:xfrm>
            <a:off x="93284" y="4905794"/>
            <a:ext cx="26548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Ресурсы (</a:t>
            </a:r>
            <a:r>
              <a:rPr lang="ru-RU" sz="1600" b="1" dirty="0">
                <a:solidFill>
                  <a:srgbClr val="00B050"/>
                </a:solidFill>
              </a:rPr>
              <a:t>млн. рублей):</a:t>
            </a:r>
            <a:r>
              <a:rPr lang="ru-RU" sz="1600" b="1" dirty="0" smtClean="0"/>
              <a:t> </a:t>
            </a:r>
            <a:endParaRPr lang="ru-RU" sz="16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99610327"/>
              </p:ext>
            </p:extLst>
          </p:nvPr>
        </p:nvGraphicFramePr>
        <p:xfrm>
          <a:off x="93284" y="1658036"/>
          <a:ext cx="8559547" cy="3179450"/>
        </p:xfrm>
        <a:graphic>
          <a:graphicData uri="http://schemas.openxmlformats.org/drawingml/2006/table">
            <a:tbl>
              <a:tblPr firstRow="1" firstCol="1" bandRow="1"/>
              <a:tblGrid>
                <a:gridCol w="2976643"/>
                <a:gridCol w="663401"/>
                <a:gridCol w="837183"/>
                <a:gridCol w="816464"/>
                <a:gridCol w="816464"/>
                <a:gridCol w="816464"/>
                <a:gridCol w="816464"/>
                <a:gridCol w="816464"/>
              </a:tblGrid>
              <a:tr h="44366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Целевой 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Базовое </a:t>
                      </a: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значение 2018</a:t>
                      </a:r>
                      <a:r>
                        <a:rPr lang="ru-RU" sz="1100" b="1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2019 г. 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2020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2021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2022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2023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2024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12819">
                <a:tc>
                  <a:txBody>
                    <a:bodyPr/>
                    <a:lstStyle/>
                    <a:p>
                      <a:pPr marL="3048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+mj-lt"/>
                        </a:rPr>
                        <a:t>Доля протяженности дорожной сети </a:t>
                      </a:r>
                      <a:r>
                        <a:rPr lang="ru-RU" sz="1100" dirty="0" err="1" smtClean="0">
                          <a:latin typeface="+mj-lt"/>
                        </a:rPr>
                        <a:t>Самарско</a:t>
                      </a:r>
                      <a:r>
                        <a:rPr lang="ru-RU" sz="1100" dirty="0" smtClean="0">
                          <a:latin typeface="+mj-lt"/>
                        </a:rPr>
                        <a:t>-Тольяттинской городской агломерации, находящаяся в нормативном состоянии, %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47,1</a:t>
                      </a:r>
                      <a:endParaRPr lang="ru-RU" sz="1200" b="0" i="0" u="none" strike="noStrike" kern="1200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3962" marR="3962" marT="3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60,2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64,7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69,7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75,3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81,6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85,0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36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3048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latin typeface="+mj-lt"/>
                        </a:rPr>
                        <a:t>Количество мест концентрации дорожно-транспортных происшествий (аварийно-опасных участков) на дорожной сети Самарской области, %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100</a:t>
                      </a:r>
                      <a:endParaRPr lang="ru-RU" sz="1200" b="0" i="0" u="none" strike="noStrike" kern="1200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3962" marR="3962" marT="3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92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84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76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68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60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latinLnBrk="0" hangingPunct="1">
                        <a:lnSpc>
                          <a:spcPts val="18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200" b="0" i="0" u="none" strike="noStrike" kern="1200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50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</a:tr>
              <a:tr h="496332">
                <a:tc>
                  <a:txBody>
                    <a:bodyPr/>
                    <a:lstStyle/>
                    <a:p>
                      <a:pPr marL="30480" marR="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Доля контрактов на осуществление дорожной деятельности, предусматривающих использование новых технологий </a:t>
                      </a:r>
                      <a:endParaRPr lang="ru-RU" sz="1100" b="0" i="0" u="none" strike="noStrike" dirty="0" smtClean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962" marR="3962" marT="3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40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53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66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20000"/>
                        <a:lumOff val="80000"/>
                        <a:alpha val="52000"/>
                      </a:schemeClr>
                    </a:solidFill>
                  </a:tcPr>
                </a:tc>
              </a:tr>
              <a:tr h="794390">
                <a:tc>
                  <a:txBody>
                    <a:bodyPr/>
                    <a:lstStyle/>
                    <a:p>
                      <a:pPr marL="30480" marR="0" indent="0" algn="l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+mn-ea"/>
                          <a:cs typeface="+mn-cs"/>
                        </a:rPr>
                        <a:t>Доля контрактов на осуществление дорожной деятельности, предусматривающих выполнение работ на принципах контракта жизненного цикла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0</a:t>
                      </a:r>
                      <a:endParaRPr lang="ru-RU" sz="12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3962" marR="3962" marT="3962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35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50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latinLnBrk="0" hangingPunct="1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70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Shape 435"/>
          <p:cNvSpPr/>
          <p:nvPr/>
        </p:nvSpPr>
        <p:spPr>
          <a:xfrm>
            <a:off x="546814" y="22572"/>
            <a:ext cx="8456801" cy="10156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chemeClr val="bg1"/>
                </a:solidFill>
                <a:latin typeface="Arial" panose="020B0604020202020204" pitchFamily="34" charset="0"/>
                <a:ea typeface="MS Mincho" pitchFamily="49" charset="-128"/>
              </a:rPr>
              <a:t>НАЦИОНАЛЬНЫЙ ПРОЕКТ </a:t>
            </a:r>
          </a:p>
          <a:p>
            <a:pPr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chemeClr val="bg1"/>
                </a:solidFill>
                <a:latin typeface="Arial" panose="020B0604020202020204" pitchFamily="34" charset="0"/>
                <a:ea typeface="MS Mincho" pitchFamily="49" charset="-128"/>
              </a:rPr>
              <a:t>«</a:t>
            </a:r>
            <a:r>
              <a:rPr lang="ru-RU" dirty="0"/>
              <a:t>БЕЗОПАСНЫЕ И КАЧЕСТВЕННЫЕ АВТОМОБИЛЬНЫЕ </a:t>
            </a:r>
            <a:r>
              <a:rPr lang="ru-RU" dirty="0" smtClean="0"/>
              <a:t>ДОРОГИ»</a:t>
            </a:r>
            <a:endParaRPr lang="ru-RU" dirty="0"/>
          </a:p>
          <a:p>
            <a:pPr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chemeClr val="bg1"/>
                </a:solidFill>
                <a:latin typeface="Arial" panose="020B0604020202020204" pitchFamily="34" charset="0"/>
                <a:ea typeface="MS Mincho" pitchFamily="49" charset="-128"/>
              </a:rPr>
              <a:t>»</a:t>
            </a:r>
            <a:endParaRPr lang="ru-RU" altLang="ru-RU" dirty="0">
              <a:solidFill>
                <a:schemeClr val="bg1"/>
              </a:solidFill>
              <a:latin typeface="Arial" panose="020B0604020202020204" pitchFamily="34" charset="0"/>
              <a:ea typeface="MS Mincho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7825390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272F0A15-0AFF-4A8B-9214-36F66F479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1437" y="6492875"/>
            <a:ext cx="514400" cy="365125"/>
          </a:xfrm>
        </p:spPr>
        <p:txBody>
          <a:bodyPr/>
          <a:lstStyle/>
          <a:p>
            <a:fld id="{33D78B8A-58FF-4BB4-B6B6-A98D4AC5AC54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BB16EB14-9D62-4F07-8C97-A22564793177}"/>
              </a:ext>
            </a:extLst>
          </p:cNvPr>
          <p:cNvSpPr/>
          <p:nvPr/>
        </p:nvSpPr>
        <p:spPr>
          <a:xfrm>
            <a:off x="25176" y="744959"/>
            <a:ext cx="9118824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</a:rPr>
              <a:t>Федеральные проекты, входящие в состав:</a:t>
            </a:r>
          </a:p>
          <a:p>
            <a:r>
              <a:rPr lang="ru-RU" sz="1200" b="1" dirty="0" smtClean="0"/>
              <a:t>1. «</a:t>
            </a:r>
            <a:r>
              <a:rPr lang="ru-RU" sz="1200" b="1" dirty="0"/>
              <a:t>Финансовая поддержка семей при рождении детей»</a:t>
            </a:r>
          </a:p>
          <a:p>
            <a:r>
              <a:rPr lang="ru-RU" sz="1200" b="1" dirty="0"/>
              <a:t>2</a:t>
            </a:r>
            <a:r>
              <a:rPr lang="ru-RU" sz="1200" b="1" dirty="0" smtClean="0"/>
              <a:t>. «</a:t>
            </a:r>
            <a:r>
              <a:rPr lang="ru-RU" sz="1200" b="1" dirty="0"/>
              <a:t>Содействие занятости женщин – создание условий дошкольного образования для детей в возрасте до трех лет»</a:t>
            </a:r>
          </a:p>
          <a:p>
            <a:r>
              <a:rPr lang="ru-RU" sz="1200" b="1" dirty="0"/>
              <a:t>3</a:t>
            </a:r>
            <a:r>
              <a:rPr lang="ru-RU" sz="1200" b="1" dirty="0" smtClean="0"/>
              <a:t>. «</a:t>
            </a:r>
            <a:r>
              <a:rPr lang="ru-RU" sz="1200" b="1" dirty="0"/>
              <a:t>Старшее поколение»</a:t>
            </a:r>
          </a:p>
          <a:p>
            <a:r>
              <a:rPr lang="ru-RU" sz="1200" b="1" dirty="0"/>
              <a:t>4</a:t>
            </a:r>
            <a:r>
              <a:rPr lang="ru-RU" sz="1200" b="1" dirty="0" smtClean="0"/>
              <a:t>. «</a:t>
            </a:r>
            <a:r>
              <a:rPr lang="ru-RU" sz="1200" b="1" dirty="0"/>
              <a:t>Укрепление общественного здоровья»</a:t>
            </a:r>
          </a:p>
          <a:p>
            <a:r>
              <a:rPr lang="ru-RU" sz="1200" b="1" dirty="0"/>
              <a:t>5</a:t>
            </a:r>
            <a:r>
              <a:rPr lang="ru-RU" sz="1200" b="1" dirty="0" smtClean="0"/>
              <a:t>. «</a:t>
            </a:r>
            <a:r>
              <a:rPr lang="ru-RU" sz="1200" b="1" dirty="0"/>
              <a:t>Спорт-норма жизни</a:t>
            </a:r>
            <a:r>
              <a:rPr lang="ru-RU" sz="1200" b="1" dirty="0" smtClean="0"/>
              <a:t>»</a:t>
            </a:r>
            <a:endParaRPr lang="ru-RU" sz="1200" b="1" dirty="0"/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BB16EB14-9D62-4F07-8C97-A22564793177}"/>
              </a:ext>
            </a:extLst>
          </p:cNvPr>
          <p:cNvSpPr/>
          <p:nvPr/>
        </p:nvSpPr>
        <p:spPr>
          <a:xfrm>
            <a:off x="177717" y="1776011"/>
            <a:ext cx="3159825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Целевые показатели:</a:t>
            </a:r>
            <a:endParaRPr lang="ru-RU" sz="1600" b="1" dirty="0">
              <a:solidFill>
                <a:srgbClr val="00B050"/>
              </a:solidFill>
            </a:endParaRP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259456876"/>
              </p:ext>
            </p:extLst>
          </p:nvPr>
        </p:nvGraphicFramePr>
        <p:xfrm>
          <a:off x="120091" y="4775666"/>
          <a:ext cx="8928993" cy="168893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4942"/>
                <a:gridCol w="3489554"/>
                <a:gridCol w="648072"/>
                <a:gridCol w="648072"/>
                <a:gridCol w="648072"/>
                <a:gridCol w="576064"/>
                <a:gridCol w="648072"/>
                <a:gridCol w="648072"/>
                <a:gridCol w="648073"/>
              </a:tblGrid>
              <a:tr h="504055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Субъект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РФ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Уровень </a:t>
                      </a:r>
                      <a:r>
                        <a:rPr lang="ru-RU" sz="10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софинансирования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2019-</a:t>
                      </a: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</a:tr>
              <a:tr h="28373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Самарская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область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32,6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(ФБ)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3 744,10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2 162,13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2 494,25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1 409,20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895,87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909,87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11 615,40</a:t>
                      </a:r>
                    </a:p>
                  </a:txBody>
                  <a:tcPr marL="9525" marR="9525" marT="9525" marB="0" anchor="ctr"/>
                </a:tc>
              </a:tr>
              <a:tr h="233663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3,7% (государственные</a:t>
                      </a:r>
                      <a:r>
                        <a:rPr lang="ru-RU" sz="1000" baseline="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 внебюджетные фонды РФ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)</a:t>
                      </a: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195,1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197,3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199,6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201,8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204,1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206,3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1 204,20</a:t>
                      </a:r>
                    </a:p>
                  </a:txBody>
                  <a:tcPr marL="9525" marR="9525" marT="9525" marB="0" anchor="ctr"/>
                </a:tc>
              </a:tr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63,3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%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(ОБ)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2 513,68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3 759,87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3 603,21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4 374,51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4 142,76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4 164,80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22 558,85</a:t>
                      </a:r>
                    </a:p>
                  </a:txBody>
                  <a:tcPr marL="9525" marR="9525" marT="9525" marB="0" anchor="ctr"/>
                </a:tc>
              </a:tr>
              <a:tr h="29094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0,4% (МБ)</a:t>
                      </a: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49,74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48,3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44,13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0</a:t>
                      </a:r>
                    </a:p>
                  </a:txBody>
                  <a:tcPr marL="9525" marR="9525" marT="9525" marB="0" anchor="ctr"/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dirty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142,17</a:t>
                      </a:r>
                    </a:p>
                  </a:txBody>
                  <a:tcPr marL="9525" marR="9525" marT="9525" marB="0" anchor="ctr"/>
                </a:tc>
              </a:tr>
            </a:tbl>
          </a:graphicData>
        </a:graphic>
      </p:graphicFrame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BE282341-7461-4278-8440-05D20DE090ED}"/>
              </a:ext>
            </a:extLst>
          </p:cNvPr>
          <p:cNvSpPr/>
          <p:nvPr/>
        </p:nvSpPr>
        <p:spPr>
          <a:xfrm>
            <a:off x="177717" y="4437112"/>
            <a:ext cx="2305439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Ресурсы </a:t>
            </a:r>
            <a:r>
              <a:rPr lang="ru-RU" sz="1200" b="1" dirty="0">
                <a:solidFill>
                  <a:srgbClr val="00B050"/>
                </a:solidFill>
              </a:rPr>
              <a:t>(млн. рублей)</a:t>
            </a:r>
            <a:r>
              <a:rPr lang="ru-RU" sz="1600" b="1" dirty="0">
                <a:solidFill>
                  <a:srgbClr val="00B050"/>
                </a:solidFill>
              </a:rPr>
              <a:t>: </a:t>
            </a: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34159314"/>
              </p:ext>
            </p:extLst>
          </p:nvPr>
        </p:nvGraphicFramePr>
        <p:xfrm>
          <a:off x="179512" y="2028257"/>
          <a:ext cx="8784975" cy="2278711"/>
        </p:xfrm>
        <a:graphic>
          <a:graphicData uri="http://schemas.openxmlformats.org/drawingml/2006/table">
            <a:tbl>
              <a:tblPr firstRow="1" firstCol="1" bandRow="1"/>
              <a:tblGrid>
                <a:gridCol w="4032448"/>
                <a:gridCol w="720080"/>
                <a:gridCol w="720080"/>
                <a:gridCol w="648072"/>
                <a:gridCol w="648072"/>
                <a:gridCol w="648072"/>
                <a:gridCol w="720080"/>
                <a:gridCol w="648071"/>
              </a:tblGrid>
              <a:tr h="392631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Целевой </a:t>
                      </a: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05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Базовое </a:t>
                      </a:r>
                      <a:r>
                        <a:rPr lang="ru-RU" sz="105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значение 2018</a:t>
                      </a:r>
                      <a:r>
                        <a:rPr lang="ru-RU" sz="1050" b="1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г.</a:t>
                      </a:r>
                      <a:endParaRPr lang="ru-RU" sz="105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2019 г. </a:t>
                      </a:r>
                      <a:endParaRPr lang="ru-RU" sz="105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2020 г.</a:t>
                      </a:r>
                      <a:endParaRPr lang="ru-RU" sz="105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2021 г.</a:t>
                      </a:r>
                      <a:endParaRPr lang="ru-RU" sz="105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2022 г.</a:t>
                      </a:r>
                      <a:endParaRPr lang="ru-RU" sz="105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2023 г.</a:t>
                      </a:r>
                      <a:endParaRPr lang="ru-RU" sz="105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2024 г.</a:t>
                      </a:r>
                      <a:endParaRPr lang="ru-RU" sz="105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8667">
                <a:tc>
                  <a:txBody>
                    <a:bodyPr/>
                    <a:lstStyle/>
                    <a:p>
                      <a:pPr marL="304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Arial Unicode MS"/>
                          <a:cs typeface="+mn-cs"/>
                          <a:sym typeface="Arial"/>
                        </a:rPr>
                        <a:t>Снижение смертности населения старше трудоспособного возраста (на 1000 человек населения соответствующего возраста</a:t>
                      </a:r>
                      <a:endParaRPr lang="ru-RU" sz="10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j-lt"/>
                        <a:ea typeface="Arial Unicode MS"/>
                        <a:cs typeface="+mn-cs"/>
                        <a:sym typeface="Arial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37,7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37,1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36,4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35,8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35,1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34,5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33,8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</a:tr>
              <a:tr h="216024">
                <a:tc>
                  <a:txBody>
                    <a:bodyPr/>
                    <a:lstStyle/>
                    <a:p>
                      <a:pPr marL="304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Arial Unicode MS"/>
                          <a:cs typeface="+mn-cs"/>
                          <a:sym typeface="Arial"/>
                        </a:rPr>
                        <a:t>Значение суммарного коэффициента рождаемости </a:t>
                      </a:r>
                      <a:endParaRPr lang="ru-RU" sz="10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j-lt"/>
                        <a:ea typeface="Arial Unicode MS"/>
                        <a:cs typeface="+mn-cs"/>
                        <a:sym typeface="Arial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-</a:t>
                      </a:r>
                      <a:endParaRPr lang="ru-RU" sz="1000" b="0" i="0" u="none" strike="noStrike" cap="none" spc="0" baseline="0" dirty="0">
                        <a:ln>
                          <a:noFill/>
                        </a:ln>
                        <a:solidFill>
                          <a:srgbClr val="000000"/>
                        </a:solidFill>
                        <a:effectLst/>
                        <a:uFillTx/>
                        <a:latin typeface="+mj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1,538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1,563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1,580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1,604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1,621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1,644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alpha val="36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marL="304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Arial Unicode MS"/>
                          <a:cs typeface="+mn-cs"/>
                          <a:sym typeface="Arial"/>
                        </a:rPr>
                        <a:t>Обращаемость в медицинские организации по вопросам  здорового образа жизни (тысяч человек)</a:t>
                      </a:r>
                      <a:endParaRPr lang="ru-RU" sz="10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j-lt"/>
                        <a:ea typeface="Arial Unicode MS"/>
                        <a:cs typeface="+mn-cs"/>
                        <a:sym typeface="Arial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141,0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142,4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143,8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145,3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146,7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148,2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149,7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</a:tr>
              <a:tr h="455601">
                <a:tc>
                  <a:txBody>
                    <a:bodyPr/>
                    <a:lstStyle/>
                    <a:p>
                      <a:pPr marL="304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Arial Unicode MS"/>
                          <a:cs typeface="+mn-cs"/>
                          <a:sym typeface="Arial"/>
                        </a:rPr>
                        <a:t>Число лиц, которым рекомендованы индивидуальные планы по здоровому образу жизни (паспорта здоровья) в центрах здоровья (млн. человек)</a:t>
                      </a:r>
                      <a:endParaRPr lang="ru-RU" sz="10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j-lt"/>
                        <a:ea typeface="Arial Unicode MS"/>
                        <a:cs typeface="+mn-cs"/>
                        <a:sym typeface="Arial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0,150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0,152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0,159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0,170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0,179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0,188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0,197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</a:tr>
              <a:tr h="303894">
                <a:tc>
                  <a:txBody>
                    <a:bodyPr/>
                    <a:lstStyle/>
                    <a:p>
                      <a:pPr marL="304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Arial Unicode MS"/>
                          <a:cs typeface="+mn-cs"/>
                          <a:sym typeface="Arial"/>
                        </a:rPr>
                        <a:t>Доля граждан Самарской области, систематически занимающихся физической культурой и спортом,%</a:t>
                      </a:r>
                      <a:endParaRPr lang="ru-RU" sz="1000" b="1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j-lt"/>
                        <a:ea typeface="Arial Unicode MS"/>
                        <a:cs typeface="+mn-cs"/>
                        <a:sym typeface="Arial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36,0 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39,0 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42,0 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45,0 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48,0 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51,0 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55,0 </a:t>
                      </a:r>
                    </a:p>
                  </a:txBody>
                  <a:tcPr marL="17780" marR="177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Shape 435"/>
          <p:cNvSpPr/>
          <p:nvPr/>
        </p:nvSpPr>
        <p:spPr>
          <a:xfrm>
            <a:off x="1916581" y="167352"/>
            <a:ext cx="5717269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latin typeface="Arial" panose="020B0604020202020204" pitchFamily="34" charset="0"/>
                <a:ea typeface="MS Mincho" pitchFamily="49" charset="-128"/>
              </a:rPr>
              <a:t>НАЦИОНАЛЬНЫЙ ПРОЕКТ «ДЕМОГРАФИЯ»</a:t>
            </a:r>
            <a:endParaRPr lang="ru-RU" altLang="ru-RU" dirty="0">
              <a:latin typeface="Arial" panose="020B0604020202020204" pitchFamily="34" charset="0"/>
              <a:ea typeface="MS Mincho" pitchFamily="49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142973334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899592" y="-27384"/>
            <a:ext cx="7558609" cy="737321"/>
          </a:xfrm>
        </p:spPr>
        <p:txBody>
          <a:bodyPr>
            <a:normAutofit fontScale="90000"/>
          </a:bodyPr>
          <a:lstStyle/>
          <a:p>
            <a:r>
              <a:rPr lang="ru-RU" dirty="0"/>
              <a:t>БЕЗОПАСНЫЕ И КАЧЕСТВЕННЫЕ АВТОМОБИЛЬНЫЕ ДОРОГИ</a:t>
            </a:r>
            <a:br>
              <a:rPr lang="ru-RU" dirty="0"/>
            </a:br>
            <a:r>
              <a:rPr lang="ru-RU" dirty="0"/>
              <a:t>муниципальный район </a:t>
            </a:r>
            <a:r>
              <a:rPr lang="ru-RU" dirty="0" err="1" smtClean="0"/>
              <a:t>Камышлинский</a:t>
            </a:r>
            <a:endParaRPr lang="ru-RU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6927798"/>
              </p:ext>
            </p:extLst>
          </p:nvPr>
        </p:nvGraphicFramePr>
        <p:xfrm>
          <a:off x="611560" y="908720"/>
          <a:ext cx="8118909" cy="1296144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6303"/>
                <a:gridCol w="2706303"/>
                <a:gridCol w="2706303"/>
              </a:tblGrid>
              <a:tr h="548640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Ключевые</a:t>
                      </a:r>
                      <a:r>
                        <a:rPr lang="ru-RU" b="1" baseline="0" dirty="0" smtClean="0"/>
                        <a:t> мероприятия в 2019 году</a:t>
                      </a:r>
                      <a:endParaRPr lang="ru-RU" b="1" dirty="0" smtClean="0"/>
                    </a:p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Объем</a:t>
                      </a:r>
                      <a:r>
                        <a:rPr lang="ru-RU" b="1" baseline="0" dirty="0" smtClean="0"/>
                        <a:t> финансирования, </a:t>
                      </a:r>
                      <a:r>
                        <a:rPr lang="ru-RU" b="1" baseline="0" dirty="0" err="1" smtClean="0"/>
                        <a:t>тыс.руб</a:t>
                      </a:r>
                      <a:r>
                        <a:rPr lang="ru-RU" b="1" baseline="0" dirty="0" smtClean="0"/>
                        <a:t>. (федеральные средства)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Краткое обоснование</a:t>
                      </a:r>
                      <a:r>
                        <a:rPr lang="ru-RU" b="1" baseline="0" dirty="0" smtClean="0"/>
                        <a:t> наличия данного мероприятия в региональной составляющей НП</a:t>
                      </a:r>
                      <a:endParaRPr lang="ru-RU" b="1" dirty="0"/>
                    </a:p>
                  </a:txBody>
                  <a:tcPr/>
                </a:tc>
              </a:tr>
              <a:tr h="747504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Ремонт покрытия проезжей части</a:t>
                      </a:r>
                      <a:endParaRPr lang="ru-RU" sz="10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68580" marR="6858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27211,84</a:t>
                      </a:r>
                      <a:endParaRPr lang="ru-RU" sz="10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marL="0" marR="0" marT="0" marB="0"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Приведение в нормативное состояние автомобильных дорог </a:t>
                      </a:r>
                    </a:p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lang="ru-RU" sz="1000" b="0" i="0" u="none" strike="noStrike" cap="none" spc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 anchor="ctr">
                    <a:solidFill>
                      <a:schemeClr val="accent5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76594410"/>
      </p:ext>
    </p:extLst>
  </p:cSld>
  <p:clrMapOvr>
    <a:masterClrMapping/>
  </p:clrMapOvr>
  <p:transition spd="med"/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272F0A15-0AFF-4A8B-9214-36F66F479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1437" y="6492875"/>
            <a:ext cx="514400" cy="365125"/>
          </a:xfrm>
        </p:spPr>
        <p:txBody>
          <a:bodyPr/>
          <a:lstStyle/>
          <a:p>
            <a:fld id="{33D78B8A-58FF-4BB4-B6B6-A98D4AC5AC54}" type="slidenum">
              <a:rPr lang="ru-RU" smtClean="0"/>
              <a:t>21</a:t>
            </a:fld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5CBA6747-59C9-42D0-9D74-834125E26F82}"/>
              </a:ext>
            </a:extLst>
          </p:cNvPr>
          <p:cNvSpPr/>
          <p:nvPr/>
        </p:nvSpPr>
        <p:spPr>
          <a:xfrm>
            <a:off x="3197" y="998639"/>
            <a:ext cx="51278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smtClean="0">
                <a:solidFill>
                  <a:prstClr val="black"/>
                </a:solidFill>
              </a:rPr>
              <a:t>1.</a:t>
            </a:r>
            <a:endParaRPr lang="ru-RU" sz="1400" b="1" kern="0" dirty="0">
              <a:solidFill>
                <a:prstClr val="black"/>
              </a:solidFill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5CBA6747-59C9-42D0-9D74-834125E26F82}"/>
              </a:ext>
            </a:extLst>
          </p:cNvPr>
          <p:cNvSpPr/>
          <p:nvPr/>
        </p:nvSpPr>
        <p:spPr>
          <a:xfrm>
            <a:off x="0" y="1402072"/>
            <a:ext cx="51278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 smtClean="0">
                <a:solidFill>
                  <a:prstClr val="black"/>
                </a:solidFill>
              </a:rPr>
              <a:t>2.</a:t>
            </a:r>
            <a:endParaRPr lang="ru-RU" sz="1400" b="1" kern="0" dirty="0">
              <a:solidFill>
                <a:prstClr val="black"/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5CBA6747-59C9-42D0-9D74-834125E26F82}"/>
              </a:ext>
            </a:extLst>
          </p:cNvPr>
          <p:cNvSpPr/>
          <p:nvPr/>
        </p:nvSpPr>
        <p:spPr>
          <a:xfrm>
            <a:off x="0" y="1924796"/>
            <a:ext cx="51278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 smtClean="0">
                <a:solidFill>
                  <a:prstClr val="black"/>
                </a:solidFill>
              </a:rPr>
              <a:t>3.</a:t>
            </a:r>
            <a:endParaRPr lang="ru-RU" sz="1400" b="1" kern="0" dirty="0">
              <a:solidFill>
                <a:prstClr val="black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BB16EB14-9D62-4F07-8C97-A22564793177}"/>
              </a:ext>
            </a:extLst>
          </p:cNvPr>
          <p:cNvSpPr/>
          <p:nvPr/>
        </p:nvSpPr>
        <p:spPr>
          <a:xfrm>
            <a:off x="164507" y="744959"/>
            <a:ext cx="51275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Федеральные проекты, входящие в состав: </a:t>
            </a:r>
            <a:endParaRPr lang="ru-RU" sz="1600" b="1" dirty="0">
              <a:solidFill>
                <a:srgbClr val="00B050"/>
              </a:solidFill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BB16EB14-9D62-4F07-8C97-A22564793177}"/>
              </a:ext>
            </a:extLst>
          </p:cNvPr>
          <p:cNvSpPr/>
          <p:nvPr/>
        </p:nvSpPr>
        <p:spPr>
          <a:xfrm>
            <a:off x="10193" y="2151263"/>
            <a:ext cx="33123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Целевые показатели:</a:t>
            </a:r>
            <a:endParaRPr lang="ru-RU" sz="1600" b="1" dirty="0">
              <a:solidFill>
                <a:srgbClr val="00B050"/>
              </a:solidFill>
            </a:endParaRP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1871868"/>
              </p:ext>
            </p:extLst>
          </p:nvPr>
        </p:nvGraphicFramePr>
        <p:xfrm>
          <a:off x="64084" y="4992674"/>
          <a:ext cx="8855918" cy="1416217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66963"/>
                <a:gridCol w="818503"/>
                <a:gridCol w="999862"/>
                <a:gridCol w="999862"/>
                <a:gridCol w="1037131"/>
                <a:gridCol w="995176"/>
                <a:gridCol w="975471"/>
                <a:gridCol w="990444"/>
                <a:gridCol w="1072506"/>
              </a:tblGrid>
              <a:tr h="48014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Субъект </a:t>
                      </a: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РФ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Уровень </a:t>
                      </a:r>
                      <a:r>
                        <a:rPr lang="ru-RU" sz="105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софинан-сирования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2019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2020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2021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2022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2023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2024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2019-</a:t>
                      </a:r>
                      <a:endParaRPr lang="ru-RU" sz="105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2024</a:t>
                      </a:r>
                      <a:endParaRPr lang="ru-RU" sz="105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</a:tr>
              <a:tr h="559348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+mj-lt"/>
                        </a:rPr>
                        <a:t>ФБ </a:t>
                      </a:r>
                      <a:r>
                        <a:rPr lang="ru-RU" sz="900" dirty="0" smtClean="0">
                          <a:solidFill>
                            <a:schemeClr val="tx1"/>
                          </a:solidFill>
                          <a:latin typeface="+mj-lt"/>
                        </a:rPr>
                        <a:t>(в т.ч. межбюджетные трансферты)</a:t>
                      </a:r>
                      <a:endParaRPr lang="ru-RU" sz="90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95%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(ФБ)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78,564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0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0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0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0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0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78,564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anchor="ctr"/>
                </a:tc>
              </a:tr>
              <a:tr h="240702">
                <a:tc>
                  <a:txBody>
                    <a:bodyPr/>
                    <a:lstStyle/>
                    <a:p>
                      <a:pPr algn="ctr"/>
                      <a:r>
                        <a:rPr lang="ru-RU" sz="1050" dirty="0" smtClean="0">
                          <a:solidFill>
                            <a:schemeClr val="tx1"/>
                          </a:solidFill>
                          <a:latin typeface="+mj-lt"/>
                        </a:rPr>
                        <a:t>Бюджет СО</a:t>
                      </a:r>
                      <a:endParaRPr lang="ru-RU" sz="1050" dirty="0">
                        <a:solidFill>
                          <a:schemeClr val="tx1"/>
                        </a:solidFill>
                        <a:latin typeface="+mj-lt"/>
                      </a:endParaRPr>
                    </a:p>
                  </a:txBody>
                  <a:tcPr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5% </a:t>
                      </a:r>
                      <a:r>
                        <a:rPr lang="ru-RU" sz="14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(ОБ)</a:t>
                      </a:r>
                      <a:endParaRPr lang="ru-RU" sz="14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13,706 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10,049*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12,85*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12,85*</a:t>
                      </a:r>
                      <a:endParaRPr lang="ru-RU" sz="1400" kern="1200" dirty="0">
                        <a:solidFill>
                          <a:schemeClr val="dk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15,550*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solidFill>
                            <a:schemeClr val="dk1"/>
                          </a:solidFill>
                          <a:latin typeface="+mj-lt"/>
                          <a:ea typeface="+mn-ea"/>
                          <a:cs typeface="+mn-cs"/>
                        </a:rPr>
                        <a:t>15,550*</a:t>
                      </a:r>
                    </a:p>
                  </a:txBody>
                  <a:tcPr marL="25400" marR="25400" marT="0" marB="0"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dirty="0" smtClean="0">
                          <a:latin typeface="+mj-lt"/>
                        </a:rPr>
                        <a:t>80,555*</a:t>
                      </a:r>
                      <a:endParaRPr lang="ru-RU" sz="1400" dirty="0">
                        <a:latin typeface="+mj-lt"/>
                      </a:endParaRPr>
                    </a:p>
                  </a:txBody>
                  <a:tcPr anchor="ctr"/>
                </a:tc>
              </a:tr>
            </a:tbl>
          </a:graphicData>
        </a:graphic>
      </p:graphicFrame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BE282341-7461-4278-8440-05D20DE090ED}"/>
              </a:ext>
            </a:extLst>
          </p:cNvPr>
          <p:cNvSpPr/>
          <p:nvPr/>
        </p:nvSpPr>
        <p:spPr>
          <a:xfrm>
            <a:off x="35496" y="4738511"/>
            <a:ext cx="26548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Ресурсы (</a:t>
            </a:r>
            <a:r>
              <a:rPr lang="ru-RU" sz="1600" b="1" dirty="0">
                <a:solidFill>
                  <a:srgbClr val="00B050"/>
                </a:solidFill>
              </a:rPr>
              <a:t>млн. рублей):</a:t>
            </a:r>
            <a:r>
              <a:rPr lang="ru-RU" sz="1600" b="1" dirty="0" smtClean="0"/>
              <a:t> </a:t>
            </a:r>
            <a:endParaRPr lang="ru-RU" sz="16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58380504"/>
              </p:ext>
            </p:extLst>
          </p:nvPr>
        </p:nvGraphicFramePr>
        <p:xfrm>
          <a:off x="72081" y="2434159"/>
          <a:ext cx="8886721" cy="2311591"/>
        </p:xfrm>
        <a:graphic>
          <a:graphicData uri="http://schemas.openxmlformats.org/drawingml/2006/table">
            <a:tbl>
              <a:tblPr firstRow="1" firstCol="1" bandRow="1"/>
              <a:tblGrid>
                <a:gridCol w="3141653"/>
                <a:gridCol w="637525"/>
                <a:gridCol w="869183"/>
                <a:gridCol w="847672"/>
                <a:gridCol w="847672"/>
                <a:gridCol w="847672"/>
                <a:gridCol w="847672"/>
                <a:gridCol w="847672"/>
              </a:tblGrid>
              <a:tr h="427600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Целевой </a:t>
                      </a: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05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Базовое </a:t>
                      </a:r>
                      <a:r>
                        <a:rPr lang="ru-RU" sz="105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значение 2018</a:t>
                      </a:r>
                      <a:r>
                        <a:rPr lang="ru-RU" sz="1050" b="1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г.</a:t>
                      </a:r>
                      <a:endParaRPr lang="ru-RU" sz="105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2019 г. </a:t>
                      </a:r>
                      <a:endParaRPr lang="ru-RU" sz="105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2020 г.</a:t>
                      </a:r>
                      <a:endParaRPr lang="ru-RU" sz="105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2021 г.</a:t>
                      </a:r>
                      <a:endParaRPr lang="ru-RU" sz="105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2022 г.</a:t>
                      </a:r>
                      <a:endParaRPr lang="ru-RU" sz="105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2023 г.</a:t>
                      </a:r>
                      <a:endParaRPr lang="ru-RU" sz="105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2024 г.</a:t>
                      </a:r>
                      <a:endParaRPr lang="ru-RU" sz="105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34275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Рост производительности труда на средних и крупных предприятиях базовых несырьевых отраслей экономики региона, процент к предыдущему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году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j-lt"/>
                        </a:rPr>
                        <a:t>101,6</a:t>
                      </a:r>
                      <a:endParaRPr lang="ru-RU" sz="1100" dirty="0">
                        <a:latin typeface="+mj-lt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102,3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103,1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033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103,8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104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97790"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104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104,8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</a:tr>
              <a:tr h="548991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80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Количество средних и крупных предприятий базовых несырьевых отраслей экономики, вовлеченных в реализацию национального проекта, ед. нарастающим </a:t>
                      </a:r>
                      <a:r>
                        <a:rPr lang="ru-RU" sz="10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итогом</a:t>
                      </a:r>
                      <a:endParaRPr lang="ru-RU" sz="10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5400" marR="254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j-lt"/>
                        </a:rPr>
                        <a:t>10</a:t>
                      </a:r>
                      <a:endParaRPr lang="ru-RU" sz="1100" dirty="0">
                        <a:latin typeface="+mj-lt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50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84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122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163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208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 smtClean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250</a:t>
                      </a:r>
                      <a:endParaRPr lang="ru-RU" sz="1100" kern="1200" dirty="0">
                        <a:solidFill>
                          <a:schemeClr val="tx1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</a:tr>
              <a:tr h="667844">
                <a:tc>
                  <a:txBody>
                    <a:bodyPr/>
                    <a:lstStyle/>
                    <a:p>
                      <a:pPr algn="l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0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Доля предприятий от общего числа предприятий, вовлеченных в национальный проект, на которых прирост производительности труда соответствует целевым показателям, процент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100" dirty="0" smtClean="0">
                          <a:latin typeface="+mj-lt"/>
                        </a:rPr>
                        <a:t>-</a:t>
                      </a:r>
                      <a:endParaRPr lang="ru-RU" sz="1100" dirty="0">
                        <a:latin typeface="+mj-lt"/>
                      </a:endParaRP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60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80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90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ru-RU" sz="1100" kern="1200" dirty="0">
                          <a:solidFill>
                            <a:schemeClr val="tx1"/>
                          </a:solidFill>
                          <a:latin typeface="+mj-lt"/>
                          <a:ea typeface="+mn-ea"/>
                          <a:cs typeface="+mn-cs"/>
                        </a:rPr>
                        <a:t>95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Shape 435"/>
          <p:cNvSpPr/>
          <p:nvPr/>
        </p:nvSpPr>
        <p:spPr>
          <a:xfrm>
            <a:off x="1227977" y="57280"/>
            <a:ext cx="7089990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chemeClr val="bg1"/>
                </a:solidFill>
                <a:latin typeface="Arial" panose="020B0604020202020204" pitchFamily="34" charset="0"/>
                <a:ea typeface="MS Mincho" pitchFamily="49" charset="-128"/>
              </a:rPr>
              <a:t>НАЦИОНАЛЬНЫЙ ПРОЕКТ «</a:t>
            </a:r>
            <a:r>
              <a:rPr lang="ru-RU" dirty="0"/>
              <a:t>ПРОИЗВОДИТЕЛЬНОСТЬ ТРУДА И ПОДДЕРЖКА ЗАНЯТОСТИ</a:t>
            </a:r>
            <a:r>
              <a:rPr lang="ru-RU" altLang="ru-RU" dirty="0" smtClean="0">
                <a:solidFill>
                  <a:schemeClr val="bg1"/>
                </a:solidFill>
                <a:latin typeface="Arial" panose="020B0604020202020204" pitchFamily="34" charset="0"/>
                <a:ea typeface="MS Mincho" pitchFamily="49" charset="-128"/>
              </a:rPr>
              <a:t>»</a:t>
            </a:r>
            <a:endParaRPr lang="ru-RU" altLang="ru-RU" dirty="0">
              <a:solidFill>
                <a:schemeClr val="bg1"/>
              </a:solidFill>
              <a:latin typeface="Arial" panose="020B0604020202020204" pitchFamily="34" charset="0"/>
              <a:ea typeface="MS Mincho" pitchFamily="49" charset="-128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39552" y="1196752"/>
            <a:ext cx="9239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Arial"/>
              <a:ea typeface="Arial"/>
              <a:cs typeface="Arial"/>
              <a:sym typeface="Arial"/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5CBA6747-59C9-42D0-9D74-834125E26F82}"/>
              </a:ext>
            </a:extLst>
          </p:cNvPr>
          <p:cNvSpPr/>
          <p:nvPr/>
        </p:nvSpPr>
        <p:spPr>
          <a:xfrm>
            <a:off x="223505" y="1017352"/>
            <a:ext cx="5127861" cy="12772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fontAlgn="t" hangingPunct="1"/>
            <a:r>
              <a:rPr lang="ru-RU" sz="1100" dirty="0"/>
              <a:t>Системные меры по повышению производительности </a:t>
            </a:r>
            <a:r>
              <a:rPr lang="ru-RU" sz="1100" dirty="0" smtClean="0"/>
              <a:t>труда</a:t>
            </a:r>
          </a:p>
          <a:p>
            <a:pPr fontAlgn="t" hangingPunct="1"/>
            <a:endParaRPr lang="ru-RU" sz="1100" dirty="0" smtClean="0"/>
          </a:p>
          <a:p>
            <a:pPr fontAlgn="t" hangingPunct="1"/>
            <a:r>
              <a:rPr lang="ru-RU" sz="1100" dirty="0" smtClean="0"/>
              <a:t>Адресная </a:t>
            </a:r>
            <a:r>
              <a:rPr lang="ru-RU" sz="1100" dirty="0"/>
              <a:t>поддержка повышения производительности труда на </a:t>
            </a:r>
            <a:r>
              <a:rPr lang="ru-RU" sz="1100" dirty="0" smtClean="0"/>
              <a:t>предприятиях</a:t>
            </a:r>
          </a:p>
          <a:p>
            <a:pPr fontAlgn="t" hangingPunct="1"/>
            <a:endParaRPr lang="ru-RU" sz="1100" dirty="0"/>
          </a:p>
          <a:p>
            <a:pPr fontAlgn="t" hangingPunct="1"/>
            <a:r>
              <a:rPr lang="ru-RU" sz="1100" dirty="0"/>
              <a:t>Поддержка занятости и повышение эффективности рынка труда для обеспечения роста производительности труда»</a:t>
            </a:r>
          </a:p>
        </p:txBody>
      </p:sp>
      <p:sp>
        <p:nvSpPr>
          <p:cNvPr id="16" name="Прямоугольник 15"/>
          <p:cNvSpPr/>
          <p:nvPr/>
        </p:nvSpPr>
        <p:spPr>
          <a:xfrm>
            <a:off x="35919" y="6420154"/>
            <a:ext cx="8884082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00" dirty="0" smtClean="0">
                <a:latin typeface="Century Gothic (Основной текст)"/>
              </a:rPr>
              <a:t>*   Объем </a:t>
            </a:r>
            <a:r>
              <a:rPr lang="ru-RU" sz="700" dirty="0">
                <a:latin typeface="Century Gothic (Основной текст)"/>
              </a:rPr>
              <a:t>финансового обеспечения с 2020 - 2024 гг. не предусмотрен Законом об областном </a:t>
            </a:r>
            <a:r>
              <a:rPr lang="ru-RU" sz="700" dirty="0" smtClean="0">
                <a:latin typeface="Century Gothic (Основной текст)"/>
              </a:rPr>
              <a:t>бюджете. </a:t>
            </a:r>
            <a:r>
              <a:rPr lang="ru-RU" sz="700" dirty="0">
                <a:latin typeface="Century Gothic (Основной текст)"/>
              </a:rPr>
              <a:t>Значения </a:t>
            </a:r>
            <a:r>
              <a:rPr lang="ru-RU" sz="700" dirty="0" smtClean="0">
                <a:latin typeface="Century Gothic (Основной текст)"/>
              </a:rPr>
              <a:t>являются </a:t>
            </a:r>
            <a:r>
              <a:rPr lang="ru-RU" sz="700" dirty="0">
                <a:latin typeface="Century Gothic (Основной текст)"/>
              </a:rPr>
              <a:t>планируемыми</a:t>
            </a:r>
            <a:r>
              <a:rPr lang="ru-RU" sz="700" dirty="0" smtClean="0">
                <a:latin typeface="Century Gothic (Основной текст)"/>
              </a:rPr>
              <a:t>, ежегодно  </a:t>
            </a:r>
            <a:r>
              <a:rPr lang="ru-RU" sz="700" dirty="0">
                <a:latin typeface="Century Gothic (Основной текст)"/>
              </a:rPr>
              <a:t>будут </a:t>
            </a:r>
            <a:r>
              <a:rPr lang="ru-RU" sz="700" dirty="0" smtClean="0">
                <a:latin typeface="Century Gothic (Основной текст)"/>
              </a:rPr>
              <a:t>вноситься </a:t>
            </a:r>
            <a:r>
              <a:rPr lang="ru-RU" sz="700" dirty="0">
                <a:latin typeface="Century Gothic (Основной текст)"/>
              </a:rPr>
              <a:t>изменения на каждый последующий финансовый год</a:t>
            </a:r>
            <a:r>
              <a:rPr lang="ru-RU" sz="700" dirty="0" smtClean="0">
                <a:latin typeface="Century Gothic (Основной текст)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582323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>
            <a:spLocks noGrp="1"/>
          </p:cNvSpPr>
          <p:nvPr>
            <p:ph type="sldNum" sz="quarter" idx="2"/>
          </p:nvPr>
        </p:nvSpPr>
        <p:spPr>
          <a:xfrm>
            <a:off x="8172399" y="6652002"/>
            <a:ext cx="174772" cy="22698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22</a:t>
            </a:fld>
            <a:endParaRPr/>
          </a:p>
        </p:txBody>
      </p:sp>
      <p:sp>
        <p:nvSpPr>
          <p:cNvPr id="432" name="Shape 432"/>
          <p:cNvSpPr>
            <a:spLocks noGrp="1"/>
          </p:cNvSpPr>
          <p:nvPr>
            <p:ph type="title"/>
          </p:nvPr>
        </p:nvSpPr>
        <p:spPr>
          <a:xfrm>
            <a:off x="251520" y="20083"/>
            <a:ext cx="8388423" cy="764705"/>
          </a:xfrm>
          <a:prstGeom prst="rect">
            <a:avLst/>
          </a:prstGeom>
        </p:spPr>
        <p:txBody>
          <a:bodyPr/>
          <a:lstStyle/>
          <a:p>
            <a:r>
              <a:t> </a:t>
            </a:r>
          </a:p>
        </p:txBody>
      </p:sp>
      <p:sp>
        <p:nvSpPr>
          <p:cNvPr id="434" name="Shape 434"/>
          <p:cNvSpPr/>
          <p:nvPr/>
        </p:nvSpPr>
        <p:spPr>
          <a:xfrm>
            <a:off x="1168146" y="908720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endParaRPr dirty="0"/>
          </a:p>
        </p:txBody>
      </p:sp>
      <p:sp>
        <p:nvSpPr>
          <p:cNvPr id="435" name="Shape 435"/>
          <p:cNvSpPr/>
          <p:nvPr/>
        </p:nvSpPr>
        <p:spPr>
          <a:xfrm>
            <a:off x="1895927" y="57256"/>
            <a:ext cx="5568189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ru-RU" sz="1800" dirty="0" smtClean="0"/>
              <a:t>НАИМЕНОВАНИЕ НАЦИОНАЛЬНОГО ПРОЕКТА </a:t>
            </a:r>
          </a:p>
          <a:p>
            <a:r>
              <a:rPr lang="ru-RU" sz="1800" dirty="0"/>
              <a:t>м</a:t>
            </a:r>
            <a:r>
              <a:rPr lang="ru-RU" sz="1800" dirty="0" smtClean="0"/>
              <a:t>униципальный район </a:t>
            </a:r>
            <a:r>
              <a:rPr lang="ru-RU" sz="1800" dirty="0" err="1"/>
              <a:t>Камышлинский</a:t>
            </a:r>
            <a:r>
              <a:rPr lang="ru-RU" sz="1800" dirty="0"/>
              <a:t> 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79877886"/>
              </p:ext>
            </p:extLst>
          </p:nvPr>
        </p:nvGraphicFramePr>
        <p:xfrm>
          <a:off x="688649" y="1077564"/>
          <a:ext cx="8100894" cy="15544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700298"/>
                <a:gridCol w="2700298"/>
                <a:gridCol w="2700298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Ключевые</a:t>
                      </a:r>
                      <a:r>
                        <a:rPr lang="ru-RU" b="1" baseline="0" dirty="0" smtClean="0"/>
                        <a:t> мероприятия в 2019 году</a:t>
                      </a:r>
                      <a:endParaRPr lang="ru-RU" b="1" dirty="0" smtClean="0"/>
                    </a:p>
                    <a:p>
                      <a:pPr algn="ctr"/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Объем</a:t>
                      </a:r>
                      <a:r>
                        <a:rPr lang="ru-RU" b="1" baseline="0" dirty="0" smtClean="0"/>
                        <a:t> финансирования на 2019 год (федеральные средства/областные средства)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Краткое обоснование</a:t>
                      </a:r>
                      <a:r>
                        <a:rPr lang="ru-RU" b="1" baseline="0" dirty="0" smtClean="0"/>
                        <a:t> наличия данного мероприятия в региональной составляющей НП</a:t>
                      </a:r>
                      <a:endParaRPr lang="ru-RU" b="1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/>
                        <a:t>Обеспечение участия представителей МО, предприятий, расположенных на их территории, в совместных совещаниях по разъяснению условий и преимуществах участия в проекте с предприятиями – потенциальными участниками проекта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endParaRPr lang="ru-RU" dirty="0" smtClean="0"/>
                    </a:p>
                    <a:p>
                      <a:pPr algn="ctr"/>
                      <a:r>
                        <a:rPr lang="ru-RU" dirty="0" smtClean="0"/>
                        <a:t>Средства не предусмотрены, график совещаний в проработке</a:t>
                      </a:r>
                      <a:endParaRPr lang="ru-RU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dirty="0" smtClean="0"/>
                        <a:t>Информирование предприятий о</a:t>
                      </a:r>
                      <a:r>
                        <a:rPr lang="ru-RU" baseline="0" dirty="0" smtClean="0"/>
                        <a:t> возможности участия в нацпроекте</a:t>
                      </a:r>
                      <a:endParaRPr lang="ru-RU" dirty="0" smtClean="0"/>
                    </a:p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/>
                        <a:t> и предоставляемых мерах государственной поддержки</a:t>
                      </a:r>
                      <a:endParaRPr lang="ru-RU" dirty="0"/>
                    </a:p>
                  </a:txBody>
                  <a:tcPr anchor="ctr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9870198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>
            <a:spLocks noGrp="1"/>
          </p:cNvSpPr>
          <p:nvPr>
            <p:ph type="sldNum" sz="quarter" idx="2"/>
          </p:nvPr>
        </p:nvSpPr>
        <p:spPr>
          <a:xfrm>
            <a:off x="8172399" y="6652002"/>
            <a:ext cx="174772" cy="22698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23</a:t>
            </a:fld>
            <a:endParaRPr/>
          </a:p>
        </p:txBody>
      </p:sp>
      <p:sp>
        <p:nvSpPr>
          <p:cNvPr id="7" name="Shape 435"/>
          <p:cNvSpPr/>
          <p:nvPr/>
        </p:nvSpPr>
        <p:spPr>
          <a:xfrm>
            <a:off x="1895927" y="57256"/>
            <a:ext cx="5568189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ru-RU" sz="1800" dirty="0" smtClean="0"/>
              <a:t>НАИМЕНОВАНИЕ НАЦИОНАЛЬНОГО ПРОЕКТА </a:t>
            </a:r>
          </a:p>
          <a:p>
            <a:r>
              <a:rPr lang="ru-RU" sz="1800" dirty="0"/>
              <a:t>м</a:t>
            </a:r>
            <a:r>
              <a:rPr lang="ru-RU" sz="1800" dirty="0" smtClean="0"/>
              <a:t>униципальный район </a:t>
            </a:r>
            <a:r>
              <a:rPr lang="ru-RU" sz="1800" dirty="0" err="1"/>
              <a:t>Камышлинский</a:t>
            </a:r>
            <a:r>
              <a:rPr lang="ru-RU" sz="1800" dirty="0"/>
              <a:t> </a:t>
            </a:r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06987207"/>
              </p:ext>
            </p:extLst>
          </p:nvPr>
        </p:nvGraphicFramePr>
        <p:xfrm>
          <a:off x="251520" y="2132856"/>
          <a:ext cx="8559547" cy="1193292"/>
        </p:xfrm>
        <a:graphic>
          <a:graphicData uri="http://schemas.openxmlformats.org/drawingml/2006/table">
            <a:tbl>
              <a:tblPr firstRow="1" firstCol="1" bandRow="1"/>
              <a:tblGrid>
                <a:gridCol w="2976643"/>
                <a:gridCol w="663401"/>
                <a:gridCol w="837183"/>
                <a:gridCol w="816464"/>
                <a:gridCol w="816464"/>
                <a:gridCol w="816464"/>
                <a:gridCol w="816464"/>
                <a:gridCol w="816464"/>
              </a:tblGrid>
              <a:tr h="44366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Базовое </a:t>
                      </a: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значение 2018</a:t>
                      </a:r>
                      <a:r>
                        <a:rPr lang="ru-RU" sz="1100" b="1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2019 г. 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2020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2021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2022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2023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2024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12819">
                <a:tc>
                  <a:txBody>
                    <a:bodyPr/>
                    <a:lstStyle/>
                    <a:p>
                      <a:pPr marL="30480" marR="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effectLst/>
                        </a:rPr>
                        <a:t>Количество средних и крупных предприятий базовых несырьевых отраслей экономики, вовлеченных в реализацию национального проекта, ед. нарастающим итогом</a:t>
                      </a:r>
                      <a:endParaRPr lang="ru-RU" sz="900" dirty="0" smtClean="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2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*</a:t>
                      </a:r>
                      <a:endParaRPr lang="ru-RU" sz="1200" b="0" i="0" u="none" strike="noStrike" dirty="0">
                        <a:solidFill>
                          <a:srgbClr val="000000"/>
                        </a:solidFill>
                        <a:effectLst/>
                        <a:latin typeface="+mn-lt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0" name="TextBox 9"/>
          <p:cNvSpPr txBox="1"/>
          <p:nvPr/>
        </p:nvSpPr>
        <p:spPr>
          <a:xfrm>
            <a:off x="325447" y="3717032"/>
            <a:ext cx="7127911" cy="57707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none" lIns="45719" tIns="45719" rIns="45719" bIns="45719" numCol="1" spcCol="38100" rtlCol="0" anchor="t">
            <a:spAutoFit/>
          </a:bodyPr>
          <a:lstStyle/>
          <a:p>
            <a:r>
              <a:rPr lang="ru-RU" sz="1050" dirty="0" smtClean="0"/>
              <a:t>Базовые </a:t>
            </a:r>
            <a:r>
              <a:rPr lang="ru-RU" sz="1050" dirty="0"/>
              <a:t>значения для г.о. и муниципальных образований Самарской области не устанавливались.</a:t>
            </a:r>
          </a:p>
          <a:p>
            <a:r>
              <a:rPr lang="ru-RU" sz="1050" dirty="0"/>
              <a:t> * Значения показателя в период с 2020-2024 гг. будут устанавливаться ежегодно на каждый последующий год.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ru-RU" sz="105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85537659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:a16="http://schemas.microsoft.com/office/drawing/2014/main" xmlns="" id="{272F0A15-0AFF-4A8B-9214-36F66F479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1437" y="6492875"/>
            <a:ext cx="514400" cy="365125"/>
          </a:xfrm>
        </p:spPr>
        <p:txBody>
          <a:bodyPr/>
          <a:lstStyle/>
          <a:p>
            <a:fld id="{33D78B8A-58FF-4BB4-B6B6-A98D4AC5AC54}" type="slidenum">
              <a:rPr lang="ru-RU" smtClean="0"/>
              <a:t>24</a:t>
            </a:fld>
            <a:endParaRPr lang="ru-RU" dirty="0"/>
          </a:p>
        </p:txBody>
      </p:sp>
      <p:sp>
        <p:nvSpPr>
          <p:cNvPr id="29" name="Прямоугольник 28">
            <a:extLst>
              <a:ext uri="{FF2B5EF4-FFF2-40B4-BE49-F238E27FC236}">
                <a16:creationId xmlns:a16="http://schemas.microsoft.com/office/drawing/2014/main" xmlns="" id="{BB16EB14-9D62-4F07-8C97-A22564793177}"/>
              </a:ext>
            </a:extLst>
          </p:cNvPr>
          <p:cNvSpPr/>
          <p:nvPr/>
        </p:nvSpPr>
        <p:spPr>
          <a:xfrm>
            <a:off x="164505" y="827598"/>
            <a:ext cx="51275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Федеральные проекты, входящие в состав: </a:t>
            </a:r>
            <a:endParaRPr lang="ru-RU" sz="1600" b="1" dirty="0">
              <a:solidFill>
                <a:srgbClr val="00B050"/>
              </a:solidFill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:a16="http://schemas.microsoft.com/office/drawing/2014/main" xmlns="" id="{BB16EB14-9D62-4F07-8C97-A22564793177}"/>
              </a:ext>
            </a:extLst>
          </p:cNvPr>
          <p:cNvSpPr/>
          <p:nvPr/>
        </p:nvSpPr>
        <p:spPr>
          <a:xfrm>
            <a:off x="25176" y="2415370"/>
            <a:ext cx="33123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Целевые показатели:</a:t>
            </a:r>
            <a:endParaRPr lang="ru-RU" sz="1600" b="1" dirty="0">
              <a:solidFill>
                <a:srgbClr val="00B050"/>
              </a:solidFill>
            </a:endParaRP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69794499"/>
              </p:ext>
            </p:extLst>
          </p:nvPr>
        </p:nvGraphicFramePr>
        <p:xfrm>
          <a:off x="164506" y="5517232"/>
          <a:ext cx="8928993" cy="11398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4942"/>
                <a:gridCol w="825257"/>
                <a:gridCol w="1008112"/>
                <a:gridCol w="1008112"/>
                <a:gridCol w="1045689"/>
                <a:gridCol w="1003388"/>
                <a:gridCol w="983520"/>
                <a:gridCol w="998617"/>
                <a:gridCol w="1081356"/>
              </a:tblGrid>
              <a:tr h="394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Субъект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РФ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Уровень </a:t>
                      </a:r>
                      <a:r>
                        <a:rPr lang="ru-RU" sz="10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софинан-сирования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2019-</a:t>
                      </a: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</a:tr>
              <a:tr h="3027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Самарская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область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77%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(ФБ)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316 487,8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175 341,0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230 849,3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504 632,1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526 906,1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299 561,7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2 053 778,0</a:t>
                      </a:r>
                    </a:p>
                  </a:txBody>
                  <a:tcPr marL="7620" marR="7620" marT="7620" marB="0" anchor="ctr"/>
                </a:tc>
              </a:tr>
              <a:tr h="2635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23%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(ОБ)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111 903,5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94 936,1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kern="120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94 480,2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99 770,9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109 715,1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107 031,4</a:t>
                      </a:r>
                    </a:p>
                  </a:txBody>
                  <a:tcPr marL="7620" marR="7620" marT="7620" marB="0" anchor="ctr"/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b="1" u="none" kern="120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617 837,2</a:t>
                      </a:r>
                    </a:p>
                  </a:txBody>
                  <a:tcPr marL="7620" marR="7620" marT="7620" marB="0" anchor="ctr"/>
                </a:tc>
              </a:tr>
            </a:tbl>
          </a:graphicData>
        </a:graphic>
      </p:graphicFrame>
      <p:sp>
        <p:nvSpPr>
          <p:cNvPr id="32" name="Прямоугольник 31">
            <a:extLst>
              <a:ext uri="{FF2B5EF4-FFF2-40B4-BE49-F238E27FC236}">
                <a16:creationId xmlns:a16="http://schemas.microsoft.com/office/drawing/2014/main" xmlns="" id="{BE282341-7461-4278-8440-05D20DE090ED}"/>
              </a:ext>
            </a:extLst>
          </p:cNvPr>
          <p:cNvSpPr/>
          <p:nvPr/>
        </p:nvSpPr>
        <p:spPr>
          <a:xfrm>
            <a:off x="177717" y="5045040"/>
            <a:ext cx="26548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Ресурсы (</a:t>
            </a:r>
            <a:r>
              <a:rPr lang="ru-RU" sz="1600" b="1" dirty="0">
                <a:solidFill>
                  <a:srgbClr val="00B050"/>
                </a:solidFill>
              </a:rPr>
              <a:t>млн. рублей):</a:t>
            </a:r>
            <a:r>
              <a:rPr lang="ru-RU" sz="1600" b="1" dirty="0" smtClean="0"/>
              <a:t> </a:t>
            </a:r>
            <a:endParaRPr lang="ru-RU" sz="16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09271853"/>
              </p:ext>
            </p:extLst>
          </p:nvPr>
        </p:nvGraphicFramePr>
        <p:xfrm>
          <a:off x="177717" y="2908791"/>
          <a:ext cx="8559547" cy="2171705"/>
        </p:xfrm>
        <a:graphic>
          <a:graphicData uri="http://schemas.openxmlformats.org/drawingml/2006/table">
            <a:tbl>
              <a:tblPr firstRow="1" firstCol="1" bandRow="1"/>
              <a:tblGrid>
                <a:gridCol w="2976643"/>
                <a:gridCol w="663401"/>
                <a:gridCol w="837183"/>
                <a:gridCol w="816464"/>
                <a:gridCol w="816464"/>
                <a:gridCol w="816464"/>
                <a:gridCol w="816464"/>
                <a:gridCol w="816464"/>
              </a:tblGrid>
              <a:tr h="44366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Целевой 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Базовое </a:t>
                      </a: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значение 2018</a:t>
                      </a:r>
                      <a:r>
                        <a:rPr lang="ru-RU" sz="1100" b="1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2019 г. 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2020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2021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2022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2023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2024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12819">
                <a:tc>
                  <a:txBody>
                    <a:bodyPr/>
                    <a:lstStyle/>
                    <a:p>
                      <a:pPr marL="304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Численность занятых в сфере малого и среднего предпринимательства в Самарской области, млн. 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человек</a:t>
                      </a:r>
                      <a:endParaRPr lang="ru-RU" sz="1050" b="1" u="none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0,448</a:t>
                      </a:r>
                      <a:endParaRPr lang="ru-RU" sz="105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0,450</a:t>
                      </a:r>
                      <a:endParaRPr lang="ru-RU" sz="105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0,464</a:t>
                      </a:r>
                      <a:endParaRPr lang="ru-RU" sz="105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0,480</a:t>
                      </a:r>
                      <a:endParaRPr lang="ru-RU" sz="105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0,501</a:t>
                      </a:r>
                      <a:endParaRPr lang="ru-RU" sz="105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0,519</a:t>
                      </a:r>
                      <a:endParaRPr lang="ru-RU" sz="105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0,535</a:t>
                      </a:r>
                      <a:endParaRPr lang="ru-RU" sz="1050" b="0" kern="1200" dirty="0">
                        <a:solidFill>
                          <a:schemeClr val="tx1"/>
                        </a:solidFill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304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Доля малого и среднего предпринимательства в ВРП,%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24,1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24,8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25,9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27,6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29,0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30,9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32,5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</a:tr>
              <a:tr h="794390">
                <a:tc>
                  <a:txBody>
                    <a:bodyPr/>
                    <a:lstStyle/>
                    <a:p>
                      <a:pPr marL="304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Доля экспортеров, являющихся субъектами малого и среднего предпринимательства, включая индивидуальных предпринимателей, в общем объеме </a:t>
                      </a:r>
                      <a:r>
                        <a:rPr lang="ru-RU" sz="1050" dirty="0" err="1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несырьевого</a:t>
                      </a: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 экспорта,%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Calibri"/>
                          <a:cs typeface="Times New Roman"/>
                        </a:rPr>
                        <a:t>7,2</a:t>
                      </a:r>
                      <a:endParaRPr lang="ru-RU" sz="105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7,5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8,0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8,5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9,0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9,5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50" dirty="0">
                          <a:effectLst/>
                          <a:latin typeface="+mn-lt"/>
                          <a:ea typeface="Calibri"/>
                          <a:cs typeface="Times New Roman"/>
                        </a:rPr>
                        <a:t>10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Shape 435"/>
          <p:cNvSpPr/>
          <p:nvPr/>
        </p:nvSpPr>
        <p:spPr>
          <a:xfrm>
            <a:off x="1479833" y="37681"/>
            <a:ext cx="7766950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 algn="l"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sz="1800" dirty="0" smtClean="0">
                <a:solidFill>
                  <a:schemeClr val="bg1"/>
                </a:solidFill>
                <a:latin typeface="Arial" panose="020B0604020202020204" pitchFamily="34" charset="0"/>
                <a:ea typeface="MS Mincho" pitchFamily="49" charset="-128"/>
              </a:rPr>
              <a:t>НП«МАЛОЕ </a:t>
            </a:r>
            <a:r>
              <a:rPr lang="ru-RU" altLang="ru-RU" sz="1800" dirty="0">
                <a:solidFill>
                  <a:schemeClr val="bg1"/>
                </a:solidFill>
                <a:latin typeface="Arial" panose="020B0604020202020204" pitchFamily="34" charset="0"/>
                <a:ea typeface="MS Mincho" pitchFamily="49" charset="-128"/>
              </a:rPr>
              <a:t>И СРЕДНЕЕ ПРЕДПРИНИМАТЕЛЬСТВО И ПОДДЕРЖКА ИНДИВИДУАЛЬНОЙ ПРЕДПРИНИМАТЕЛЬСКОЙ ИНИЦИАТИВЫ»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5CBA6747-59C9-42D0-9D74-834125E26F82}"/>
              </a:ext>
            </a:extLst>
          </p:cNvPr>
          <p:cNvSpPr/>
          <p:nvPr/>
        </p:nvSpPr>
        <p:spPr>
          <a:xfrm>
            <a:off x="25176" y="1166152"/>
            <a:ext cx="51278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 smtClean="0">
                <a:solidFill>
                  <a:prstClr val="black"/>
                </a:solidFill>
              </a:rPr>
              <a:t>1. «Улучшение </a:t>
            </a:r>
            <a:r>
              <a:rPr lang="ru-RU" sz="1400" b="1" kern="0" dirty="0">
                <a:solidFill>
                  <a:prstClr val="black"/>
                </a:solidFill>
              </a:rPr>
              <a:t>условий </a:t>
            </a:r>
            <a:r>
              <a:rPr lang="ru-RU" sz="1400" b="1" kern="0" dirty="0" smtClean="0">
                <a:solidFill>
                  <a:prstClr val="black"/>
                </a:solidFill>
              </a:rPr>
              <a:t>ведения предпринимательской деятельности»</a:t>
            </a:r>
            <a:endParaRPr lang="ru-RU" sz="1400" b="1" kern="0" dirty="0">
              <a:solidFill>
                <a:prstClr val="black"/>
              </a:solidFill>
            </a:endParaRPr>
          </a:p>
        </p:txBody>
      </p:sp>
      <p:sp>
        <p:nvSpPr>
          <p:cNvPr id="15" name="Прямоугольник 14">
            <a:extLst>
              <a:ext uri="{FF2B5EF4-FFF2-40B4-BE49-F238E27FC236}">
                <a16:creationId xmlns="" xmlns:a16="http://schemas.microsoft.com/office/drawing/2014/main" id="{5CBA6747-59C9-42D0-9D74-834125E26F82}"/>
              </a:ext>
            </a:extLst>
          </p:cNvPr>
          <p:cNvSpPr/>
          <p:nvPr/>
        </p:nvSpPr>
        <p:spPr>
          <a:xfrm>
            <a:off x="32115" y="1695629"/>
            <a:ext cx="404760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 smtClean="0">
                <a:solidFill>
                  <a:prstClr val="black"/>
                </a:solidFill>
              </a:rPr>
              <a:t>2. «Акселерация </a:t>
            </a:r>
            <a:r>
              <a:rPr lang="ru-RU" sz="1400" b="1" kern="0" dirty="0">
                <a:solidFill>
                  <a:prstClr val="black"/>
                </a:solidFill>
              </a:rPr>
              <a:t>субъектов </a:t>
            </a:r>
            <a:endParaRPr lang="ru-RU" sz="1400" b="1" kern="0" dirty="0" smtClean="0">
              <a:solidFill>
                <a:prstClr val="black"/>
              </a:solidFill>
            </a:endParaRPr>
          </a:p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 smtClean="0">
                <a:solidFill>
                  <a:prstClr val="black"/>
                </a:solidFill>
              </a:rPr>
              <a:t>малого </a:t>
            </a:r>
            <a:r>
              <a:rPr lang="ru-RU" sz="1400" b="1" kern="0" dirty="0">
                <a:solidFill>
                  <a:prstClr val="black"/>
                </a:solidFill>
              </a:rPr>
              <a:t>и среднего предпринимательства»</a:t>
            </a:r>
          </a:p>
        </p:txBody>
      </p:sp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5CBA6747-59C9-42D0-9D74-834125E26F82}"/>
              </a:ext>
            </a:extLst>
          </p:cNvPr>
          <p:cNvSpPr/>
          <p:nvPr/>
        </p:nvSpPr>
        <p:spPr>
          <a:xfrm>
            <a:off x="5119705" y="1035415"/>
            <a:ext cx="38775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 smtClean="0">
                <a:solidFill>
                  <a:prstClr val="black"/>
                </a:solidFill>
              </a:rPr>
              <a:t>3. «Расширение доступа субъектов </a:t>
            </a:r>
            <a:r>
              <a:rPr lang="ru-RU" sz="1400" b="1" kern="0" dirty="0">
                <a:solidFill>
                  <a:prstClr val="black"/>
                </a:solidFill>
              </a:rPr>
              <a:t>МСП к финансовым ресурсам, в том </a:t>
            </a:r>
            <a:r>
              <a:rPr lang="ru-RU" sz="1400" b="1" kern="0" dirty="0" smtClean="0">
                <a:solidFill>
                  <a:prstClr val="black"/>
                </a:solidFill>
              </a:rPr>
              <a:t>числе </a:t>
            </a:r>
            <a:r>
              <a:rPr lang="ru-RU" sz="1400" b="1" kern="0" dirty="0">
                <a:solidFill>
                  <a:prstClr val="black"/>
                </a:solidFill>
              </a:rPr>
              <a:t>к льготному </a:t>
            </a:r>
            <a:r>
              <a:rPr lang="ru-RU" sz="1400" b="1" kern="0" dirty="0" smtClean="0">
                <a:solidFill>
                  <a:prstClr val="black"/>
                </a:solidFill>
              </a:rPr>
              <a:t>финансированию»</a:t>
            </a:r>
            <a:endParaRPr lang="ru-RU" sz="1400" b="1" kern="0" dirty="0">
              <a:solidFill>
                <a:prstClr val="black"/>
              </a:solidFill>
            </a:endParaRPr>
          </a:p>
        </p:txBody>
      </p:sp>
      <p:sp>
        <p:nvSpPr>
          <p:cNvPr id="17" name="Прямоугольник 16">
            <a:extLst>
              <a:ext uri="{FF2B5EF4-FFF2-40B4-BE49-F238E27FC236}">
                <a16:creationId xmlns="" xmlns:a16="http://schemas.microsoft.com/office/drawing/2014/main" id="{5CBA6747-59C9-42D0-9D74-834125E26F82}"/>
              </a:ext>
            </a:extLst>
          </p:cNvPr>
          <p:cNvSpPr/>
          <p:nvPr/>
        </p:nvSpPr>
        <p:spPr>
          <a:xfrm>
            <a:off x="5119705" y="1676706"/>
            <a:ext cx="387751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 smtClean="0">
                <a:solidFill>
                  <a:prstClr val="black"/>
                </a:solidFill>
              </a:rPr>
              <a:t>4. «Создание </a:t>
            </a:r>
            <a:r>
              <a:rPr lang="ru-RU" sz="1400" b="1" kern="0" dirty="0">
                <a:solidFill>
                  <a:prstClr val="black"/>
                </a:solidFill>
              </a:rPr>
              <a:t>системы </a:t>
            </a:r>
            <a:r>
              <a:rPr lang="ru-RU" sz="1400" b="1" kern="0" dirty="0" smtClean="0">
                <a:solidFill>
                  <a:prstClr val="black"/>
                </a:solidFill>
              </a:rPr>
              <a:t>поддержки </a:t>
            </a:r>
            <a:r>
              <a:rPr lang="ru-RU" sz="1400" b="1" kern="0" dirty="0">
                <a:solidFill>
                  <a:prstClr val="black"/>
                </a:solidFill>
              </a:rPr>
              <a:t>фермеров и развитие </a:t>
            </a:r>
            <a:r>
              <a:rPr lang="ru-RU" sz="1400" b="1" kern="0" dirty="0" smtClean="0">
                <a:solidFill>
                  <a:prstClr val="black"/>
                </a:solidFill>
              </a:rPr>
              <a:t>сельской кооперации»</a:t>
            </a:r>
            <a:endParaRPr lang="ru-RU" sz="1400" b="1" kern="0" dirty="0">
              <a:solidFill>
                <a:prstClr val="black"/>
              </a:solidFill>
            </a:endParaRPr>
          </a:p>
        </p:txBody>
      </p:sp>
      <p:sp>
        <p:nvSpPr>
          <p:cNvPr id="18" name="Прямоугольник 17">
            <a:extLst>
              <a:ext uri="{FF2B5EF4-FFF2-40B4-BE49-F238E27FC236}">
                <a16:creationId xmlns="" xmlns:a16="http://schemas.microsoft.com/office/drawing/2014/main" id="{5CBA6747-59C9-42D0-9D74-834125E26F82}"/>
              </a:ext>
            </a:extLst>
          </p:cNvPr>
          <p:cNvSpPr/>
          <p:nvPr/>
        </p:nvSpPr>
        <p:spPr>
          <a:xfrm>
            <a:off x="5119704" y="2358277"/>
            <a:ext cx="4127079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 smtClean="0">
                <a:solidFill>
                  <a:prstClr val="black"/>
                </a:solidFill>
              </a:rPr>
              <a:t>5. «Популяризация предпринимательства»</a:t>
            </a:r>
            <a:endParaRPr lang="ru-RU" sz="1400" b="1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925638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>
            <a:spLocks noGrp="1"/>
          </p:cNvSpPr>
          <p:nvPr>
            <p:ph type="sldNum" sz="quarter" idx="2"/>
          </p:nvPr>
        </p:nvSpPr>
        <p:spPr>
          <a:xfrm>
            <a:off x="8172399" y="6652002"/>
            <a:ext cx="174772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25</a:t>
            </a:fld>
            <a:endParaRPr/>
          </a:p>
        </p:txBody>
      </p:sp>
      <p:sp>
        <p:nvSpPr>
          <p:cNvPr id="7" name="Shape 435"/>
          <p:cNvSpPr/>
          <p:nvPr/>
        </p:nvSpPr>
        <p:spPr>
          <a:xfrm>
            <a:off x="683568" y="-99392"/>
            <a:ext cx="8460432" cy="861774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ru-RU" altLang="ru-RU" sz="1600" dirty="0">
                <a:solidFill>
                  <a:schemeClr val="bg1"/>
                </a:solidFill>
                <a:latin typeface="Arial" panose="020B0604020202020204" pitchFamily="34" charset="0"/>
                <a:ea typeface="MS Mincho" pitchFamily="49" charset="-128"/>
              </a:rPr>
              <a:t>НП«МАЛОЕ И СРЕДНЕЕ ПРЕДПРИНИМАТЕЛЬСТВО И ПОДДЕРЖКА ИНДИВИДУАЛЬНОЙ ПРЕДПРИНИМАТЕЛЬСКОЙ ИНИЦИАТИВЫ» </a:t>
            </a:r>
            <a:endParaRPr lang="ru-RU" altLang="ru-RU" sz="1600" dirty="0" smtClean="0">
              <a:solidFill>
                <a:schemeClr val="bg1"/>
              </a:solidFill>
              <a:latin typeface="Arial" panose="020B0604020202020204" pitchFamily="34" charset="0"/>
              <a:ea typeface="MS Mincho" pitchFamily="49" charset="-128"/>
            </a:endParaRPr>
          </a:p>
          <a:p>
            <a:r>
              <a:rPr lang="ru-RU" sz="1600"/>
              <a:t>муниципальный район Камышлинский </a:t>
            </a:r>
            <a:endParaRPr lang="ru-RU" sz="1600" dirty="0"/>
          </a:p>
        </p:txBody>
      </p:sp>
      <p:graphicFrame>
        <p:nvGraphicFramePr>
          <p:cNvPr id="6" name="Таблица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57130262"/>
              </p:ext>
            </p:extLst>
          </p:nvPr>
        </p:nvGraphicFramePr>
        <p:xfrm>
          <a:off x="108000" y="836712"/>
          <a:ext cx="8967734" cy="5590158"/>
        </p:xfrm>
        <a:graphic>
          <a:graphicData uri="http://schemas.openxmlformats.org/drawingml/2006/table">
            <a:tbl>
              <a:tblPr firstRow="1" firstCol="1" bandRow="1"/>
              <a:tblGrid>
                <a:gridCol w="5909101"/>
                <a:gridCol w="504056"/>
                <a:gridCol w="504056"/>
                <a:gridCol w="504056"/>
                <a:gridCol w="576064"/>
                <a:gridCol w="504056"/>
                <a:gridCol w="466345"/>
              </a:tblGrid>
              <a:tr h="288032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/>
                          <a:cs typeface="Helvetica" panose="020B0604020202020204" pitchFamily="34" charset="0"/>
                        </a:rPr>
                        <a:t>Показатель</a:t>
                      </a:r>
                      <a:endParaRPr lang="ru-RU" sz="1050" b="1" dirty="0">
                        <a:effectLst/>
                        <a:latin typeface="Helvetica" panose="020B0604020202020204" pitchFamily="34" charset="0"/>
                        <a:ea typeface="Calibri"/>
                        <a:cs typeface="Helvetica" panose="020B0604020202020204" pitchFamily="34" charset="0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ea typeface="Times New Roman"/>
                          <a:cs typeface="Helvetica" panose="020B0604020202020204" pitchFamily="34" charset="0"/>
                        </a:rPr>
                        <a:t>2019 г. </a:t>
                      </a:r>
                      <a:endParaRPr lang="ru-RU" sz="1050" b="1" dirty="0">
                        <a:effectLst/>
                        <a:latin typeface="Helvetica" panose="020B0604020202020204" pitchFamily="34" charset="0"/>
                        <a:ea typeface="Calibri"/>
                        <a:cs typeface="Helvetica" panose="020B0604020202020204" pitchFamily="34" charset="0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Helvetica" panose="020B0604020202020204" pitchFamily="34" charset="0"/>
                          <a:ea typeface="Calibri"/>
                          <a:cs typeface="Helvetica" panose="020B0604020202020204" pitchFamily="34" charset="0"/>
                        </a:rPr>
                        <a:t>2020 г.</a:t>
                      </a:r>
                      <a:endParaRPr lang="ru-RU" sz="1050" b="1" dirty="0">
                        <a:effectLst/>
                        <a:latin typeface="Helvetica" panose="020B0604020202020204" pitchFamily="34" charset="0"/>
                        <a:ea typeface="Calibri"/>
                        <a:cs typeface="Helvetica" panose="020B0604020202020204" pitchFamily="34" charset="0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Helvetica" panose="020B0604020202020204" pitchFamily="34" charset="0"/>
                          <a:ea typeface="Calibri"/>
                          <a:cs typeface="Helvetica" panose="020B0604020202020204" pitchFamily="34" charset="0"/>
                        </a:rPr>
                        <a:t>2021 г.</a:t>
                      </a:r>
                      <a:endParaRPr lang="ru-RU" sz="1050" b="1" dirty="0">
                        <a:effectLst/>
                        <a:latin typeface="Helvetica" panose="020B0604020202020204" pitchFamily="34" charset="0"/>
                        <a:ea typeface="Calibri"/>
                        <a:cs typeface="Helvetica" panose="020B0604020202020204" pitchFamily="34" charset="0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Helvetica" panose="020B0604020202020204" pitchFamily="34" charset="0"/>
                          <a:ea typeface="Calibri"/>
                          <a:cs typeface="Helvetica" panose="020B0604020202020204" pitchFamily="34" charset="0"/>
                        </a:rPr>
                        <a:t>2022 г.</a:t>
                      </a:r>
                      <a:endParaRPr lang="ru-RU" sz="1050" b="1" dirty="0">
                        <a:effectLst/>
                        <a:latin typeface="Helvetica" panose="020B0604020202020204" pitchFamily="34" charset="0"/>
                        <a:ea typeface="Calibri"/>
                        <a:cs typeface="Helvetica" panose="020B0604020202020204" pitchFamily="34" charset="0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Helvetica" panose="020B0604020202020204" pitchFamily="34" charset="0"/>
                          <a:ea typeface="Calibri"/>
                          <a:cs typeface="Helvetica" panose="020B0604020202020204" pitchFamily="34" charset="0"/>
                        </a:rPr>
                        <a:t>2023 г.</a:t>
                      </a:r>
                      <a:endParaRPr lang="ru-RU" sz="1050" b="1" dirty="0">
                        <a:effectLst/>
                        <a:latin typeface="Helvetica" panose="020B0604020202020204" pitchFamily="34" charset="0"/>
                        <a:ea typeface="Calibri"/>
                        <a:cs typeface="Helvetica" panose="020B0604020202020204" pitchFamily="34" charset="0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Helvetica" panose="020B0604020202020204" pitchFamily="34" charset="0"/>
                          <a:ea typeface="Calibri"/>
                          <a:cs typeface="Helvetica" panose="020B0604020202020204" pitchFamily="34" charset="0"/>
                        </a:rPr>
                        <a:t>2024 г.</a:t>
                      </a:r>
                      <a:endParaRPr lang="ru-RU" sz="1050" b="1" dirty="0">
                        <a:effectLst/>
                        <a:latin typeface="Helvetica" panose="020B0604020202020204" pitchFamily="34" charset="0"/>
                        <a:ea typeface="Calibri"/>
                        <a:cs typeface="Helvetica" panose="020B0604020202020204" pitchFamily="34" charset="0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21054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1050" dirty="0" smtClean="0">
                          <a:effectLst/>
                          <a:latin typeface="Helvetica" panose="020B0604020202020204" pitchFamily="34" charset="0"/>
                          <a:ea typeface="Times New Roman"/>
                          <a:cs typeface="Helvetica" panose="020B0604020202020204" pitchFamily="34" charset="0"/>
                        </a:rPr>
                        <a:t>Прирост численности занятых в сфере МСП на уровне МО (человек) до 2024 года, в том числе за счет легализации</a:t>
                      </a:r>
                      <a:endParaRPr lang="ru-RU" sz="1050" dirty="0">
                        <a:effectLst/>
                        <a:latin typeface="Helvetica" panose="020B0604020202020204" pitchFamily="34" charset="0"/>
                        <a:ea typeface="Times New Roman"/>
                        <a:cs typeface="Helvetica" panose="020B0604020202020204" pitchFamily="34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106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234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</a:tr>
              <a:tr h="142814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1050" dirty="0" smtClean="0">
                          <a:effectLst/>
                          <a:latin typeface="Helvetica" panose="020B0604020202020204" pitchFamily="34" charset="0"/>
                          <a:ea typeface="Times New Roman"/>
                          <a:cs typeface="Helvetica" panose="020B0604020202020204" pitchFamily="34" charset="0"/>
                        </a:rPr>
                        <a:t>Прирост численности занятых в сфере МСП за счет легализации теневого сектора экономики</a:t>
                      </a:r>
                      <a:endParaRPr lang="ru-RU" sz="1050" dirty="0">
                        <a:effectLst/>
                        <a:latin typeface="Helvetica" panose="020B0604020202020204" pitchFamily="34" charset="0"/>
                        <a:ea typeface="Times New Roman"/>
                        <a:cs typeface="Helvetica" panose="020B0604020202020204" pitchFamily="34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r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Helvetica" panose="020B0604020202020204" pitchFamily="34" charset="0"/>
                        </a:rPr>
                        <a:t>-</a:t>
                      </a:r>
                      <a:endParaRPr lang="ru-RU" sz="1050" dirty="0" smtClean="0">
                        <a:effectLst/>
                        <a:latin typeface="+mn-lt"/>
                        <a:ea typeface="Times New Roman"/>
                        <a:cs typeface="Helvetica" panose="020B0604020202020204" pitchFamily="34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1050" dirty="0">
                          <a:effectLst/>
                          <a:latin typeface="Helvetica" panose="020B0604020202020204" pitchFamily="34" charset="0"/>
                          <a:ea typeface="Times New Roman"/>
                          <a:cs typeface="Helvetica" panose="020B0604020202020204" pitchFamily="34" charset="0"/>
                        </a:rPr>
                        <a:t>Количество </a:t>
                      </a:r>
                      <a:r>
                        <a:rPr lang="ru-RU" sz="1050" dirty="0" err="1">
                          <a:effectLst/>
                          <a:latin typeface="Helvetica" panose="020B0604020202020204" pitchFamily="34" charset="0"/>
                          <a:ea typeface="Times New Roman"/>
                          <a:cs typeface="Helvetica" panose="020B0604020202020204" pitchFamily="34" charset="0"/>
                        </a:rPr>
                        <a:t>самозанятых</a:t>
                      </a:r>
                      <a:r>
                        <a:rPr lang="ru-RU" sz="1050" dirty="0">
                          <a:effectLst/>
                          <a:latin typeface="Helvetica" panose="020B0604020202020204" pitchFamily="34" charset="0"/>
                          <a:ea typeface="Times New Roman"/>
                          <a:cs typeface="Helvetica" panose="020B0604020202020204" pitchFamily="34" charset="0"/>
                        </a:rPr>
                        <a:t> граждан, зафиксировавших свой статус с учетом введения налогового режима для </a:t>
                      </a:r>
                      <a:r>
                        <a:rPr lang="ru-RU" sz="1050" dirty="0" err="1">
                          <a:effectLst/>
                          <a:latin typeface="Helvetica" panose="020B0604020202020204" pitchFamily="34" charset="0"/>
                          <a:ea typeface="Times New Roman"/>
                          <a:cs typeface="Helvetica" panose="020B0604020202020204" pitchFamily="34" charset="0"/>
                        </a:rPr>
                        <a:t>самозанятых</a:t>
                      </a:r>
                      <a:r>
                        <a:rPr lang="ru-RU" sz="1050" dirty="0">
                          <a:effectLst/>
                          <a:latin typeface="Helvetica" panose="020B0604020202020204" pitchFamily="34" charset="0"/>
                          <a:ea typeface="Times New Roman"/>
                          <a:cs typeface="Helvetica" panose="020B0604020202020204" pitchFamily="34" charset="0"/>
                        </a:rPr>
                        <a:t>, человек</a:t>
                      </a: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Helvetica" panose="020B0604020202020204" pitchFamily="34" charset="0"/>
                        </a:rPr>
                        <a:t>-</a:t>
                      </a:r>
                      <a:endParaRPr lang="ru-RU" sz="1050" dirty="0">
                        <a:effectLst/>
                        <a:latin typeface="+mn-lt"/>
                        <a:ea typeface="Times New Roman"/>
                        <a:cs typeface="Helvetica" panose="020B0604020202020204" pitchFamily="34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69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82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</a:tr>
              <a:tr h="194320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1050" dirty="0" smtClean="0">
                          <a:effectLst/>
                          <a:latin typeface="Helvetica" panose="020B0604020202020204" pitchFamily="34" charset="0"/>
                          <a:ea typeface="Times New Roman"/>
                          <a:cs typeface="Helvetica" panose="020B0604020202020204" pitchFamily="34" charset="0"/>
                        </a:rPr>
                        <a:t>Количество выданных  микрозаймов, ед.</a:t>
                      </a:r>
                      <a:endParaRPr lang="ru-RU" sz="1050" dirty="0">
                        <a:effectLst/>
                        <a:latin typeface="Helvetica" panose="020B0604020202020204" pitchFamily="34" charset="0"/>
                        <a:ea typeface="Times New Roman"/>
                        <a:cs typeface="Helvetica" panose="020B0604020202020204" pitchFamily="34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</a:tr>
              <a:tr h="187459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1050" dirty="0" smtClean="0">
                          <a:effectLst/>
                          <a:latin typeface="Helvetica" panose="020B0604020202020204" pitchFamily="34" charset="0"/>
                          <a:ea typeface="Times New Roman"/>
                          <a:cs typeface="Helvetica" panose="020B0604020202020204" pitchFamily="34" charset="0"/>
                        </a:rPr>
                        <a:t>Объем выданных микрозаймов, </a:t>
                      </a:r>
                      <a:r>
                        <a:rPr lang="ru-RU" sz="1050" dirty="0" err="1" smtClean="0">
                          <a:effectLst/>
                          <a:latin typeface="Helvetica" panose="020B0604020202020204" pitchFamily="34" charset="0"/>
                          <a:ea typeface="Times New Roman"/>
                          <a:cs typeface="Helvetica" panose="020B0604020202020204" pitchFamily="34" charset="0"/>
                        </a:rPr>
                        <a:t>тыс.руб</a:t>
                      </a:r>
                      <a:r>
                        <a:rPr lang="ru-RU" sz="1050" dirty="0" smtClean="0">
                          <a:effectLst/>
                          <a:latin typeface="Helvetica" panose="020B0604020202020204" pitchFamily="34" charset="0"/>
                          <a:ea typeface="Times New Roman"/>
                          <a:cs typeface="Helvetica" panose="020B0604020202020204" pitchFamily="34" charset="0"/>
                        </a:rPr>
                        <a:t>.</a:t>
                      </a:r>
                      <a:endParaRPr lang="ru-RU" sz="1050" dirty="0">
                        <a:effectLst/>
                        <a:latin typeface="Helvetica" panose="020B0604020202020204" pitchFamily="34" charset="0"/>
                        <a:ea typeface="Times New Roman"/>
                        <a:cs typeface="Helvetica" panose="020B0604020202020204" pitchFamily="34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</a:tr>
              <a:tr h="294802">
                <a:tc>
                  <a:txBody>
                    <a:bodyPr/>
                    <a:lstStyle/>
                    <a:p>
                      <a:pPr algn="just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1050" dirty="0" smtClean="0">
                          <a:effectLst/>
                          <a:latin typeface="Helvetica" panose="020B0604020202020204" pitchFamily="34" charset="0"/>
                          <a:ea typeface="Times New Roman"/>
                          <a:cs typeface="Helvetica" panose="020B0604020202020204" pitchFamily="34" charset="0"/>
                        </a:rPr>
                        <a:t>Количество СМСП, отвечающих требованиям и условиям оказания финансовой поддержки (</a:t>
                      </a:r>
                      <a:r>
                        <a:rPr lang="ru-RU" sz="1050" dirty="0" err="1" smtClean="0">
                          <a:effectLst/>
                          <a:latin typeface="Helvetica" panose="020B0604020202020204" pitchFamily="34" charset="0"/>
                          <a:ea typeface="Times New Roman"/>
                          <a:cs typeface="Helvetica" panose="020B0604020202020204" pitchFamily="34" charset="0"/>
                        </a:rPr>
                        <a:t>микрозаймы</a:t>
                      </a:r>
                      <a:r>
                        <a:rPr lang="ru-RU" sz="1050" dirty="0" smtClean="0">
                          <a:effectLst/>
                          <a:latin typeface="Helvetica" panose="020B0604020202020204" pitchFamily="34" charset="0"/>
                          <a:ea typeface="Times New Roman"/>
                          <a:cs typeface="Helvetica" panose="020B0604020202020204" pitchFamily="34" charset="0"/>
                        </a:rPr>
                        <a:t> и поручительства), направленных в МЭР СО (АО «ГФСО»), ед.</a:t>
                      </a:r>
                      <a:endParaRPr lang="ru-RU" sz="1050" dirty="0">
                        <a:effectLst/>
                        <a:latin typeface="Helvetica" panose="020B0604020202020204" pitchFamily="34" charset="0"/>
                        <a:ea typeface="Times New Roman"/>
                        <a:cs typeface="Helvetica" panose="020B0604020202020204" pitchFamily="34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</a:tr>
              <a:tr h="288032">
                <a:tc>
                  <a:txBody>
                    <a:bodyPr/>
                    <a:lstStyle/>
                    <a:p>
                      <a:r>
                        <a:rPr lang="ru-RU" sz="105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Количество субъектов МСП и </a:t>
                      </a:r>
                      <a:r>
                        <a:rPr lang="ru-RU" sz="1050" dirty="0" err="1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самозанятых</a:t>
                      </a:r>
                      <a:r>
                        <a:rPr lang="ru-RU" sz="1050" dirty="0" smtClean="0"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граждан, получивших поддержку в рамках федерального проекта, человек</a:t>
                      </a:r>
                      <a:endParaRPr lang="ru-RU" sz="1050" dirty="0">
                        <a:latin typeface="Helvetica" panose="020B0604020202020204" pitchFamily="34" charset="0"/>
                        <a:cs typeface="Helvetica" panose="020B0604020202020204" pitchFamily="34" charset="0"/>
                      </a:endParaRPr>
                    </a:p>
                  </a:txBody>
                  <a:tcPr marL="36195" marR="36195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30480" marR="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dirty="0" smtClean="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ea typeface="Calibri"/>
                          <a:cs typeface="Helvetica" panose="020B0604020202020204" pitchFamily="34" charset="0"/>
                        </a:rPr>
                        <a:t>Количество субъектов МСП, выведенных на экспорт при поддержке центров (агентств) координации поддержки экспортно-ориентированных субъектов МСП, ед.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</a:tr>
              <a:tr h="166012">
                <a:tc>
                  <a:txBody>
                    <a:bodyPr/>
                    <a:lstStyle/>
                    <a:p>
                      <a:pPr algn="l"/>
                      <a:r>
                        <a:rPr lang="ru-RU" sz="1050" b="0" dirty="0" smtClean="0">
                          <a:solidFill>
                            <a:srgbClr val="000000"/>
                          </a:solidFill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Количество субъектов МСП в моногородах, получивших поддержку (фактическое значение), ед. 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</a:tr>
              <a:tr h="351278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Количество центров "Мой бизнес" в Самарской области, в которых оказывается комплекс услуг для СМСП (нарастающим итогом)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Создание индустриальных  (промышленных) парков в целях обеспечения льготного доступа субъектов МСП к производственным площадям и помещениям на территории Самарской области, ед.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-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</a:tr>
              <a:tr h="173241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Количество физических лиц-участников ФП "Популяризация предпринимательства", человек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95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125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155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180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</a:tr>
              <a:tr h="352028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Количество обученных основам ведения бизнеса, финансовой грамотности и иным навыкам предпринимательской деятельности, человек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28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Количество вновь созданных субъектов МСП по итогам реализации ФП "Популяризация предпринимательства", ед.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</a:tr>
              <a:tr h="296044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Количество физических лиц - участников федерального проекта, занятых в сфере малого и среднего предпринимательства, по итогам участия в федеральном проект, человек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1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20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</a:tr>
              <a:tr h="296044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Количество вовлеченных в субъекты МСП, осуществляющих деятельность в сфере сельского хозяйства, человек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7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</a:tr>
              <a:tr h="296044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Количество принятых членов </a:t>
                      </a:r>
                      <a:r>
                        <a:rPr lang="ru-RU" sz="1050" b="0" i="0" u="none" strike="noStrike" dirty="0" err="1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СПоК</a:t>
                      </a:r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Helvetica" panose="020B0604020202020204" pitchFamily="34" charset="0"/>
                          <a:cs typeface="Helvetica" panose="020B0604020202020204" pitchFamily="34" charset="0"/>
                        </a:rPr>
                        <a:t> (кроме кредитных) из числа субъектов МСП, включая ЛПХ и К(Ф)Х, в году предоставления господдержки, единиц</a:t>
                      </a: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4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2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3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5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ctr"/>
                      <a:r>
                        <a:rPr lang="ru-RU" sz="1050" b="0" i="0" u="none" strike="noStrike" dirty="0">
                          <a:solidFill>
                            <a:srgbClr val="000000"/>
                          </a:solidFill>
                          <a:effectLst/>
                          <a:latin typeface="+mn-lt"/>
                        </a:rPr>
                        <a:t>6</a:t>
                      </a: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5394424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272F0A15-0AFF-4A8B-9214-36F66F479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1437" y="6492875"/>
            <a:ext cx="514400" cy="365125"/>
          </a:xfrm>
        </p:spPr>
        <p:txBody>
          <a:bodyPr/>
          <a:lstStyle/>
          <a:p>
            <a:fld id="{33D78B8A-58FF-4BB4-B6B6-A98D4AC5AC54}" type="slidenum">
              <a:rPr lang="ru-RU" smtClean="0"/>
              <a:t>26</a:t>
            </a:fld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5CBA6747-59C9-42D0-9D74-834125E26F82}"/>
              </a:ext>
            </a:extLst>
          </p:cNvPr>
          <p:cNvSpPr/>
          <p:nvPr/>
        </p:nvSpPr>
        <p:spPr>
          <a:xfrm>
            <a:off x="-36512" y="998639"/>
            <a:ext cx="51278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 smtClean="0">
                <a:solidFill>
                  <a:prstClr val="black"/>
                </a:solidFill>
              </a:rPr>
              <a:t>1</a:t>
            </a:r>
            <a:r>
              <a:rPr lang="ru-RU" sz="1400" b="1" dirty="0">
                <a:solidFill>
                  <a:prstClr val="black"/>
                </a:solidFill>
              </a:rPr>
              <a:t>. Промышленный экспорт</a:t>
            </a:r>
            <a:endParaRPr lang="ru-RU" sz="1400" b="1" kern="0" dirty="0">
              <a:solidFill>
                <a:prstClr val="black"/>
              </a:solidFill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5CBA6747-59C9-42D0-9D74-834125E26F82}"/>
              </a:ext>
            </a:extLst>
          </p:cNvPr>
          <p:cNvSpPr/>
          <p:nvPr/>
        </p:nvSpPr>
        <p:spPr>
          <a:xfrm>
            <a:off x="-36512" y="1196752"/>
            <a:ext cx="51278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 smtClean="0">
                <a:solidFill>
                  <a:prstClr val="black"/>
                </a:solidFill>
              </a:rPr>
              <a:t>2</a:t>
            </a:r>
            <a:r>
              <a:rPr lang="ru-RU" sz="1400" b="1" dirty="0">
                <a:solidFill>
                  <a:prstClr val="black"/>
                </a:solidFill>
              </a:rPr>
              <a:t>. Экспорт продукции АПК</a:t>
            </a:r>
            <a:endParaRPr lang="ru-RU" sz="1400" b="1" kern="0" dirty="0">
              <a:solidFill>
                <a:prstClr val="black"/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5CBA6747-59C9-42D0-9D74-834125E26F82}"/>
              </a:ext>
            </a:extLst>
          </p:cNvPr>
          <p:cNvSpPr/>
          <p:nvPr/>
        </p:nvSpPr>
        <p:spPr>
          <a:xfrm>
            <a:off x="2738421" y="1196752"/>
            <a:ext cx="5127861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dirty="0">
                <a:solidFill>
                  <a:prstClr val="black"/>
                </a:solidFill>
              </a:rPr>
              <a:t>4</a:t>
            </a:r>
            <a:r>
              <a:rPr lang="ru-RU" sz="1400" b="1" kern="0" dirty="0" smtClean="0">
                <a:solidFill>
                  <a:prstClr val="black"/>
                </a:solidFill>
              </a:rPr>
              <a:t>. </a:t>
            </a:r>
            <a:r>
              <a:rPr lang="ru-RU" sz="1400" b="1" dirty="0"/>
              <a:t>Системные меры международной кооперации и экспорта</a:t>
            </a:r>
            <a:endParaRPr lang="ru-RU" sz="1400" b="1" kern="0" dirty="0">
              <a:solidFill>
                <a:prstClr val="black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BB16EB14-9D62-4F07-8C97-A22564793177}"/>
              </a:ext>
            </a:extLst>
          </p:cNvPr>
          <p:cNvSpPr/>
          <p:nvPr/>
        </p:nvSpPr>
        <p:spPr>
          <a:xfrm>
            <a:off x="164507" y="744959"/>
            <a:ext cx="51275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Федеральные проекты, входящие в состав: </a:t>
            </a:r>
            <a:endParaRPr lang="ru-RU" sz="1600" b="1" dirty="0">
              <a:solidFill>
                <a:srgbClr val="00B050"/>
              </a:solidFill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BB16EB14-9D62-4F07-8C97-A22564793177}"/>
              </a:ext>
            </a:extLst>
          </p:cNvPr>
          <p:cNvSpPr/>
          <p:nvPr/>
        </p:nvSpPr>
        <p:spPr>
          <a:xfrm>
            <a:off x="25176" y="1484784"/>
            <a:ext cx="3312368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Целевые показатели:</a:t>
            </a:r>
            <a:endParaRPr lang="ru-RU" sz="1600" b="1" dirty="0">
              <a:solidFill>
                <a:srgbClr val="00B050"/>
              </a:solidFill>
            </a:endParaRP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5383933"/>
              </p:ext>
            </p:extLst>
          </p:nvPr>
        </p:nvGraphicFramePr>
        <p:xfrm>
          <a:off x="107504" y="5445210"/>
          <a:ext cx="8928993" cy="11398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4942"/>
                <a:gridCol w="825257"/>
                <a:gridCol w="1008112"/>
                <a:gridCol w="1008112"/>
                <a:gridCol w="1045689"/>
                <a:gridCol w="1003388"/>
                <a:gridCol w="983520"/>
                <a:gridCol w="998617"/>
                <a:gridCol w="1081356"/>
              </a:tblGrid>
              <a:tr h="394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Субъект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РФ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Уровень </a:t>
                      </a:r>
                      <a:r>
                        <a:rPr lang="ru-RU" sz="10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софинан-сирования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2019-</a:t>
                      </a: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</a:tr>
              <a:tr h="3027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Самарская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область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66%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(ФБ)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fontAlgn="b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Arial"/>
                        </a:rPr>
                        <a:t>116,3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fontAlgn="b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Arial"/>
                        </a:rPr>
                        <a:t>153,2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fontAlgn="b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Arial"/>
                        </a:rPr>
                        <a:t>126,4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fontAlgn="b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0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fontAlgn="b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0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fontAlgn="b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0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fontAlgn="b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Arial"/>
                        </a:rPr>
                        <a:t>395,9</a:t>
                      </a:r>
                    </a:p>
                  </a:txBody>
                  <a:tcPr marL="9525" marR="9525" marT="9525" marB="0" anchor="b"/>
                </a:tc>
              </a:tr>
              <a:tr h="2635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34%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(ОБ)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marL="0" marR="0" indent="0" algn="ctr" defTabSz="914400" fontAlgn="b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Arial"/>
                        </a:rPr>
                        <a:t>82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fontAlgn="b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Arial"/>
                        </a:rPr>
                        <a:t>62,6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fontAlgn="b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Arial"/>
                        </a:rPr>
                        <a:t>58,3</a:t>
                      </a: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fontAlgn="b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000" b="0" i="0" u="none" strike="noStrike" cap="none" spc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fontAlgn="b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000" b="0" i="0" u="none" strike="noStrike" cap="none" spc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fontAlgn="b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lang="ru-RU" sz="10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9525" marR="9525" marT="9525" marB="0" anchor="b"/>
                </a:tc>
                <a:tc>
                  <a:txBody>
                    <a:bodyPr/>
                    <a:lstStyle/>
                    <a:p>
                      <a:pPr marL="0" marR="0" indent="0" algn="ctr" defTabSz="914400" fontAlgn="b" latinLnBrk="0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Arial"/>
                        </a:rPr>
                        <a:t>202,9</a:t>
                      </a:r>
                    </a:p>
                  </a:txBody>
                  <a:tcPr marL="9525" marR="9525" marT="9525" marB="0" anchor="b"/>
                </a:tc>
              </a:tr>
            </a:tbl>
          </a:graphicData>
        </a:graphic>
      </p:graphicFrame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BE282341-7461-4278-8440-05D20DE090ED}"/>
              </a:ext>
            </a:extLst>
          </p:cNvPr>
          <p:cNvSpPr/>
          <p:nvPr/>
        </p:nvSpPr>
        <p:spPr>
          <a:xfrm>
            <a:off x="107504" y="3758147"/>
            <a:ext cx="2654894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00B050"/>
                </a:solidFill>
              </a:rPr>
              <a:t>Ресурсы (млн. рублей):</a:t>
            </a:r>
            <a:r>
              <a:rPr lang="ru-RU" sz="1600" b="1" dirty="0" smtClean="0"/>
              <a:t> </a:t>
            </a:r>
            <a:endParaRPr lang="ru-RU" sz="16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39813342"/>
              </p:ext>
            </p:extLst>
          </p:nvPr>
        </p:nvGraphicFramePr>
        <p:xfrm>
          <a:off x="177717" y="1849429"/>
          <a:ext cx="8559547" cy="1921585"/>
        </p:xfrm>
        <a:graphic>
          <a:graphicData uri="http://schemas.openxmlformats.org/drawingml/2006/table">
            <a:tbl>
              <a:tblPr firstRow="1" firstCol="1" bandRow="1"/>
              <a:tblGrid>
                <a:gridCol w="2976643"/>
                <a:gridCol w="663401"/>
                <a:gridCol w="837183"/>
                <a:gridCol w="816464"/>
                <a:gridCol w="816464"/>
                <a:gridCol w="816464"/>
                <a:gridCol w="816464"/>
                <a:gridCol w="816464"/>
              </a:tblGrid>
              <a:tr h="44366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Целевой 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Базовое </a:t>
                      </a: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значение 2018</a:t>
                      </a:r>
                      <a:r>
                        <a:rPr lang="ru-RU" sz="1100" b="1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2019 г. 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2020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2021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2022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2023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2024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12819"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100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Объем экспорта конкурентоспособной промышленной продукции в Самарской области, млрд. долл. США</a:t>
                      </a:r>
                      <a:endParaRPr lang="ru-RU" sz="1000" dirty="0" smtClean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2,186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i="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2,72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i="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2,82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i="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2,90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i="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3,01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i="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3,13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50" i="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3,26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</a:tr>
              <a:tr h="17483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0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Объем экспорта продукции АПК, млн. долл. США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179,4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190,0</a:t>
                      </a:r>
                      <a:endParaRPr lang="ru-RU" sz="105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201,0</a:t>
                      </a:r>
                      <a:endParaRPr lang="ru-RU" sz="105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5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212,0</a:t>
                      </a:r>
                      <a:endParaRPr lang="ru-RU" sz="105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224,0</a:t>
                      </a:r>
                      <a:endParaRPr lang="ru-RU" sz="105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236,0</a:t>
                      </a:r>
                      <a:endParaRPr lang="ru-RU" sz="105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250,0</a:t>
                      </a:r>
                      <a:endParaRPr lang="ru-RU" sz="105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</a:tr>
              <a:tr h="184225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Объем экспорта услуг, млн. долларов </a:t>
                      </a: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США</a:t>
                      </a:r>
                      <a:endParaRPr lang="ru-RU" sz="10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j-lt"/>
                        <a:ea typeface="Calibri"/>
                        <a:cs typeface="Times New Roman"/>
                        <a:sym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-</a:t>
                      </a:r>
                      <a:endParaRPr lang="ru-RU" sz="105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552</a:t>
                      </a:r>
                      <a:endParaRPr lang="ru-RU" sz="10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j-lt"/>
                        <a:ea typeface="Calibri"/>
                        <a:cs typeface="Times New Roman"/>
                        <a:sym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599</a:t>
                      </a:r>
                      <a:endParaRPr lang="ru-RU" sz="10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j-lt"/>
                        <a:ea typeface="Calibri"/>
                        <a:cs typeface="Times New Roman"/>
                        <a:sym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646</a:t>
                      </a:r>
                      <a:endParaRPr lang="ru-RU" sz="10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j-lt"/>
                        <a:ea typeface="Calibri"/>
                        <a:cs typeface="Times New Roman"/>
                        <a:sym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693</a:t>
                      </a:r>
                      <a:endParaRPr lang="ru-RU" sz="10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j-lt"/>
                        <a:ea typeface="Calibri"/>
                        <a:cs typeface="Times New Roman"/>
                        <a:sym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741</a:t>
                      </a:r>
                      <a:endParaRPr lang="ru-RU" sz="10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j-lt"/>
                        <a:ea typeface="Calibri"/>
                        <a:cs typeface="Times New Roman"/>
                        <a:sym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latinLnBrk="0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Calibri"/>
                          <a:cs typeface="Times New Roman"/>
                          <a:sym typeface="Arial"/>
                        </a:rPr>
                        <a:t>870</a:t>
                      </a:r>
                      <a:endParaRPr lang="ru-RU" sz="10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j-lt"/>
                        <a:ea typeface="Calibri"/>
                        <a:cs typeface="Times New Roman"/>
                        <a:sym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Calibri"/>
                        </a:rPr>
                        <a:t>Прирост количества компаний-экспортеров из числа МСП по итогам внедрения Регионального экспортного стандарта 2.0 к 2018 году, %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-</a:t>
                      </a:r>
                      <a:endParaRPr lang="ru-RU" sz="105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0</a:t>
                      </a:r>
                      <a:endParaRPr lang="ru-RU" sz="100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20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30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50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75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ru-RU" sz="105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cs typeface="Times New Roman" panose="02020603050405020304" pitchFamily="18" charset="0"/>
                        </a:rPr>
                        <a:t>100</a:t>
                      </a:r>
                      <a:endParaRPr lang="ru-RU" sz="105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  <a:cs typeface="Times New Roman" panose="02020603050405020304" pitchFamily="18" charset="0"/>
                      </a:endParaRPr>
                    </a:p>
                  </a:txBody>
                  <a:tcPr marL="9525" marR="9525" marT="9525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Shape 435"/>
          <p:cNvSpPr/>
          <p:nvPr/>
        </p:nvSpPr>
        <p:spPr>
          <a:xfrm>
            <a:off x="1883718" y="44624"/>
            <a:ext cx="5782991" cy="70788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chemeClr val="bg1"/>
                </a:solidFill>
                <a:latin typeface="Arial" panose="020B0604020202020204" pitchFamily="34" charset="0"/>
                <a:ea typeface="MS Mincho" pitchFamily="49" charset="-128"/>
              </a:rPr>
              <a:t>НАЦИОНАЛЬНЫЙ ПРОЕКТ «</a:t>
            </a:r>
            <a:r>
              <a:rPr lang="ru-RU" dirty="0"/>
              <a:t>Международная</a:t>
            </a:r>
            <a:br>
              <a:rPr lang="ru-RU" dirty="0"/>
            </a:br>
            <a:r>
              <a:rPr lang="ru-RU" dirty="0"/>
              <a:t>кооперация и экспорт</a:t>
            </a:r>
            <a:r>
              <a:rPr lang="ru-RU" altLang="ru-RU" dirty="0" smtClean="0">
                <a:solidFill>
                  <a:schemeClr val="bg1"/>
                </a:solidFill>
                <a:latin typeface="Arial" panose="020B0604020202020204" pitchFamily="34" charset="0"/>
                <a:ea typeface="MS Mincho" pitchFamily="49" charset="-128"/>
              </a:rPr>
              <a:t>»</a:t>
            </a:r>
            <a:endParaRPr lang="ru-RU" altLang="ru-RU" dirty="0">
              <a:solidFill>
                <a:schemeClr val="bg1"/>
              </a:solidFill>
              <a:latin typeface="Arial" panose="020B0604020202020204" pitchFamily="34" charset="0"/>
              <a:ea typeface="MS Mincho" pitchFamily="49" charset="-128"/>
            </a:endParaRPr>
          </a:p>
        </p:txBody>
      </p:sp>
      <p:sp>
        <p:nvSpPr>
          <p:cNvPr id="13" name="Прямоугольник 12">
            <a:extLst>
              <a:ext uri="{FF2B5EF4-FFF2-40B4-BE49-F238E27FC236}">
                <a16:creationId xmlns="" xmlns:a16="http://schemas.microsoft.com/office/drawing/2014/main" id="{5CBA6747-59C9-42D0-9D74-834125E26F82}"/>
              </a:ext>
            </a:extLst>
          </p:cNvPr>
          <p:cNvSpPr/>
          <p:nvPr/>
        </p:nvSpPr>
        <p:spPr>
          <a:xfrm>
            <a:off x="2738421" y="980728"/>
            <a:ext cx="512786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 smtClean="0">
                <a:solidFill>
                  <a:prstClr val="black"/>
                </a:solidFill>
              </a:rPr>
              <a:t>3. </a:t>
            </a:r>
            <a:r>
              <a:rPr lang="ru-RU" sz="1400" b="1" dirty="0"/>
              <a:t>Экспорт услуг</a:t>
            </a:r>
            <a:endParaRPr lang="ru-RU" sz="1400" b="1" kern="0" dirty="0">
              <a:solidFill>
                <a:prstClr val="black"/>
              </a:solidFill>
            </a:endParaRPr>
          </a:p>
        </p:txBody>
      </p:sp>
      <p:graphicFrame>
        <p:nvGraphicFramePr>
          <p:cNvPr id="15" name="Таблица 1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4167472"/>
              </p:ext>
            </p:extLst>
          </p:nvPr>
        </p:nvGraphicFramePr>
        <p:xfrm>
          <a:off x="143722" y="4096701"/>
          <a:ext cx="8928993" cy="11398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4942"/>
                <a:gridCol w="825257"/>
                <a:gridCol w="1008112"/>
                <a:gridCol w="1008112"/>
                <a:gridCol w="1045689"/>
                <a:gridCol w="1003388"/>
                <a:gridCol w="983520"/>
                <a:gridCol w="998617"/>
                <a:gridCol w="1081356"/>
              </a:tblGrid>
              <a:tr h="394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Субъект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РФ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Уровень </a:t>
                      </a:r>
                      <a:r>
                        <a:rPr lang="ru-RU" sz="10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софинан-сирования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2019-</a:t>
                      </a: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</a:tr>
              <a:tr h="3027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Самарская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область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95%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(ФБ)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422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329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234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259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175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1498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</a:tr>
              <a:tr h="2635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5%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(ОБ)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17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</a:tr>
            </a:tbl>
          </a:graphicData>
        </a:graphic>
      </p:graphicFrame>
      <p:sp>
        <p:nvSpPr>
          <p:cNvPr id="16" name="Прямоугольник 15">
            <a:extLst>
              <a:ext uri="{FF2B5EF4-FFF2-40B4-BE49-F238E27FC236}">
                <a16:creationId xmlns="" xmlns:a16="http://schemas.microsoft.com/office/drawing/2014/main" id="{5CBA6747-59C9-42D0-9D74-834125E26F82}"/>
              </a:ext>
            </a:extLst>
          </p:cNvPr>
          <p:cNvSpPr/>
          <p:nvPr/>
        </p:nvSpPr>
        <p:spPr>
          <a:xfrm>
            <a:off x="3203848" y="3796510"/>
            <a:ext cx="2785985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 smtClean="0">
                <a:solidFill>
                  <a:prstClr val="black"/>
                </a:solidFill>
              </a:rPr>
              <a:t>1</a:t>
            </a:r>
            <a:r>
              <a:rPr lang="ru-RU" sz="1400" b="1" dirty="0">
                <a:solidFill>
                  <a:prstClr val="black"/>
                </a:solidFill>
              </a:rPr>
              <a:t>. Промышленный экспорт</a:t>
            </a:r>
            <a:endParaRPr lang="ru-RU" sz="1400" b="1" kern="0" dirty="0">
              <a:solidFill>
                <a:prstClr val="black"/>
              </a:solidFill>
            </a:endParaRPr>
          </a:p>
        </p:txBody>
      </p:sp>
      <p:sp>
        <p:nvSpPr>
          <p:cNvPr id="19" name="Прямоугольник 18">
            <a:extLst>
              <a:ext uri="{FF2B5EF4-FFF2-40B4-BE49-F238E27FC236}">
                <a16:creationId xmlns="" xmlns:a16="http://schemas.microsoft.com/office/drawing/2014/main" id="{5CBA6747-59C9-42D0-9D74-834125E26F82}"/>
              </a:ext>
            </a:extLst>
          </p:cNvPr>
          <p:cNvSpPr/>
          <p:nvPr/>
        </p:nvSpPr>
        <p:spPr>
          <a:xfrm>
            <a:off x="3203848" y="5147928"/>
            <a:ext cx="279276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 smtClean="0">
                <a:solidFill>
                  <a:prstClr val="black"/>
                </a:solidFill>
              </a:rPr>
              <a:t>2</a:t>
            </a:r>
            <a:r>
              <a:rPr lang="ru-RU" sz="1400" b="1" dirty="0">
                <a:solidFill>
                  <a:prstClr val="black"/>
                </a:solidFill>
              </a:rPr>
              <a:t>. Экспорт продукции АПК</a:t>
            </a:r>
            <a:endParaRPr lang="ru-RU" sz="1400" b="1" kern="0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491545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>
            <a:spLocks noGrp="1"/>
          </p:cNvSpPr>
          <p:nvPr>
            <p:ph type="sldNum" sz="quarter" idx="2"/>
          </p:nvPr>
        </p:nvSpPr>
        <p:spPr>
          <a:xfrm>
            <a:off x="8172399" y="6652002"/>
            <a:ext cx="174772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27</a:t>
            </a:fld>
            <a:endParaRPr/>
          </a:p>
        </p:txBody>
      </p:sp>
      <p:sp>
        <p:nvSpPr>
          <p:cNvPr id="432" name="Shape 432"/>
          <p:cNvSpPr>
            <a:spLocks noGrp="1"/>
          </p:cNvSpPr>
          <p:nvPr>
            <p:ph type="title"/>
          </p:nvPr>
        </p:nvSpPr>
        <p:spPr>
          <a:xfrm>
            <a:off x="251520" y="20083"/>
            <a:ext cx="8388423" cy="764705"/>
          </a:xfrm>
          <a:prstGeom prst="rect">
            <a:avLst/>
          </a:prstGeom>
        </p:spPr>
        <p:txBody>
          <a:bodyPr/>
          <a:lstStyle/>
          <a:p>
            <a:r>
              <a:t> </a:t>
            </a:r>
          </a:p>
        </p:txBody>
      </p:sp>
      <p:sp>
        <p:nvSpPr>
          <p:cNvPr id="434" name="Shape 434"/>
          <p:cNvSpPr/>
          <p:nvPr/>
        </p:nvSpPr>
        <p:spPr>
          <a:xfrm>
            <a:off x="1168146" y="908720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endParaRPr dirty="0"/>
          </a:p>
        </p:txBody>
      </p:sp>
      <p:sp>
        <p:nvSpPr>
          <p:cNvPr id="435" name="Shape 435"/>
          <p:cNvSpPr/>
          <p:nvPr/>
        </p:nvSpPr>
        <p:spPr>
          <a:xfrm>
            <a:off x="1591373" y="-99392"/>
            <a:ext cx="6177330" cy="92333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ru-RU" sz="1800" dirty="0"/>
              <a:t>«</a:t>
            </a:r>
            <a:r>
              <a:rPr lang="ru-RU" sz="1800" dirty="0" smtClean="0"/>
              <a:t>Международная кооперация </a:t>
            </a:r>
            <a:r>
              <a:rPr lang="ru-RU" sz="1800" dirty="0"/>
              <a:t>и экспорт»</a:t>
            </a:r>
            <a:endParaRPr lang="ru-RU" sz="1800" dirty="0" smtClean="0"/>
          </a:p>
          <a:p>
            <a:r>
              <a:rPr lang="ru-RU" sz="1800" dirty="0" smtClean="0">
                <a:solidFill>
                  <a:schemeClr val="bg1"/>
                </a:solidFill>
              </a:rPr>
              <a:t>для всех муниципальных  районов за исключением </a:t>
            </a:r>
          </a:p>
          <a:p>
            <a:r>
              <a:rPr lang="ru-RU" sz="1800" dirty="0" err="1" smtClean="0">
                <a:solidFill>
                  <a:schemeClr val="bg1"/>
                </a:solidFill>
              </a:rPr>
              <a:t>Безенчукского</a:t>
            </a:r>
            <a:r>
              <a:rPr lang="ru-RU" sz="1800" dirty="0" smtClean="0">
                <a:solidFill>
                  <a:schemeClr val="bg1"/>
                </a:solidFill>
              </a:rPr>
              <a:t>, Приволжского и </a:t>
            </a:r>
            <a:r>
              <a:rPr lang="ru-RU" sz="1800" dirty="0" err="1" smtClean="0">
                <a:solidFill>
                  <a:schemeClr val="bg1"/>
                </a:solidFill>
              </a:rPr>
              <a:t>Сызранского</a:t>
            </a:r>
            <a:r>
              <a:rPr lang="ru-RU" sz="1800" dirty="0" smtClean="0">
                <a:solidFill>
                  <a:schemeClr val="bg1"/>
                </a:solidFill>
              </a:rPr>
              <a:t> </a:t>
            </a:r>
            <a:endParaRPr lang="ru-RU" sz="1800" dirty="0">
              <a:solidFill>
                <a:schemeClr val="bg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78406278"/>
              </p:ext>
            </p:extLst>
          </p:nvPr>
        </p:nvGraphicFramePr>
        <p:xfrm>
          <a:off x="688649" y="1077564"/>
          <a:ext cx="8100894" cy="51277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83351"/>
                <a:gridCol w="2232248"/>
                <a:gridCol w="1985295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+mn-lt"/>
                        </a:rPr>
                        <a:t>Ключевые</a:t>
                      </a:r>
                      <a:r>
                        <a:rPr lang="ru-RU" sz="1200" b="1" baseline="0" dirty="0" smtClean="0">
                          <a:latin typeface="+mn-lt"/>
                        </a:rPr>
                        <a:t> мероприятия</a:t>
                      </a:r>
                      <a:endParaRPr lang="ru-RU" sz="1200" b="1" dirty="0" smtClean="0">
                        <a:latin typeface="+mn-lt"/>
                      </a:endParaRPr>
                    </a:p>
                    <a:p>
                      <a:pPr algn="ctr"/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+mn-lt"/>
                        </a:rPr>
                        <a:t>Объем</a:t>
                      </a:r>
                      <a:r>
                        <a:rPr lang="ru-RU" sz="1200" b="1" baseline="0" dirty="0" smtClean="0">
                          <a:latin typeface="+mn-lt"/>
                        </a:rPr>
                        <a:t> финансирования (федеральные средства/областные средства)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+mn-lt"/>
                        </a:rPr>
                        <a:t>Краткое обоснование</a:t>
                      </a:r>
                      <a:r>
                        <a:rPr lang="ru-RU" sz="1200" b="1" baseline="0" dirty="0" smtClean="0">
                          <a:latin typeface="+mn-lt"/>
                        </a:rPr>
                        <a:t> наличия данного мероприятия в региональной составляющей НП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Совершенствование структуры посевных площадей в сторону увеличения доли экспортно ориентированной продукции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 rowSpan="3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</a:rPr>
                        <a:t>В рамках существующих</a:t>
                      </a:r>
                      <a:r>
                        <a:rPr lang="ru-RU" sz="1200" baseline="0" dirty="0" smtClean="0">
                          <a:latin typeface="+mn-lt"/>
                        </a:rPr>
                        <a:t> мероприятий  Государственной программы  «Развитие сельского хозяйства и регулирования рынков сельскохозяйственной продукции, сырья и продовольствия Самарской области на 2014 - 2021 годы» 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Выполнение комплекса мероприятий  позволит обеспечить</a:t>
                      </a:r>
                      <a:r>
                        <a:rPr lang="ru-RU" sz="1200" baseline="0" dirty="0" smtClean="0">
                          <a:latin typeface="+mn-lt"/>
                        </a:rPr>
                        <a:t> выполнение показателя по объему экспорта продукции АПК, установленного Самарской области Министерством сельского хозяйства Российской Федерации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</a:tr>
              <a:tr h="4643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Ввод в оборот неиспользуемых земель и повышение интенсивности производства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42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Создание условий для реализации экспортно ориентированных инвестиционных проектов на территории муниципальных районов (подбор инвестиционных площадок, содействие в обеспечении объектов транспортно – инженерной инфраструктурой)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67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Реализация мероприятий по развитию мелиорации земель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Предусмотрено 460,3 млн. рублей, из них федеральный бюджет – 395,9 млн. рублей, областной бюджет – 64,4 млн. рублей.</a:t>
                      </a:r>
                      <a:endParaRPr lang="ru-RU" sz="12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Реализация мероприятий по борьбе с карантинными сорняками за счет средств областного бюджета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dirty="0" smtClean="0"/>
                        <a:t>В областном бюджете</a:t>
                      </a:r>
                    </a:p>
                    <a:p>
                      <a:r>
                        <a:rPr lang="ru-RU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предусмотрено 51,3 млн. рублей.</a:t>
                      </a:r>
                      <a:endParaRPr lang="ru-RU" sz="12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309721312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>
            <a:spLocks noGrp="1"/>
          </p:cNvSpPr>
          <p:nvPr>
            <p:ph type="sldNum" sz="quarter" idx="2"/>
          </p:nvPr>
        </p:nvSpPr>
        <p:spPr>
          <a:xfrm>
            <a:off x="8172399" y="6652002"/>
            <a:ext cx="174772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28</a:t>
            </a:fld>
            <a:endParaRPr/>
          </a:p>
        </p:txBody>
      </p:sp>
      <p:sp>
        <p:nvSpPr>
          <p:cNvPr id="432" name="Shape 432"/>
          <p:cNvSpPr>
            <a:spLocks noGrp="1"/>
          </p:cNvSpPr>
          <p:nvPr>
            <p:ph type="title"/>
          </p:nvPr>
        </p:nvSpPr>
        <p:spPr>
          <a:xfrm>
            <a:off x="251520" y="20083"/>
            <a:ext cx="8388423" cy="764705"/>
          </a:xfrm>
          <a:prstGeom prst="rect">
            <a:avLst/>
          </a:prstGeom>
        </p:spPr>
        <p:txBody>
          <a:bodyPr/>
          <a:lstStyle/>
          <a:p>
            <a:r>
              <a:t> </a:t>
            </a:r>
          </a:p>
        </p:txBody>
      </p:sp>
      <p:sp>
        <p:nvSpPr>
          <p:cNvPr id="434" name="Shape 434"/>
          <p:cNvSpPr/>
          <p:nvPr/>
        </p:nvSpPr>
        <p:spPr>
          <a:xfrm>
            <a:off x="1168146" y="908720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/>
          <a:p>
            <a:endParaRPr dirty="0"/>
          </a:p>
        </p:txBody>
      </p:sp>
      <p:sp>
        <p:nvSpPr>
          <p:cNvPr id="435" name="Shape 435"/>
          <p:cNvSpPr/>
          <p:nvPr/>
        </p:nvSpPr>
        <p:spPr>
          <a:xfrm>
            <a:off x="2214929" y="57256"/>
            <a:ext cx="4930195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ru-RU" sz="1800" dirty="0" smtClean="0"/>
              <a:t>«Международная кооперация и экспорт»</a:t>
            </a:r>
          </a:p>
          <a:p>
            <a:r>
              <a:rPr lang="ru-RU" sz="1800" dirty="0" smtClean="0">
                <a:solidFill>
                  <a:schemeClr val="bg1"/>
                </a:solidFill>
              </a:rPr>
              <a:t>для всех муниципальных образований</a:t>
            </a:r>
            <a:endParaRPr lang="ru-RU" sz="1800" dirty="0">
              <a:solidFill>
                <a:schemeClr val="bg1"/>
              </a:solidFill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49784102"/>
              </p:ext>
            </p:extLst>
          </p:nvPr>
        </p:nvGraphicFramePr>
        <p:xfrm>
          <a:off x="688649" y="1077564"/>
          <a:ext cx="8100894" cy="3464308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883351"/>
                <a:gridCol w="2232248"/>
                <a:gridCol w="1985295"/>
              </a:tblGrid>
              <a:tr h="370840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b="1" dirty="0" smtClean="0">
                          <a:latin typeface="+mn-lt"/>
                        </a:rPr>
                        <a:t>Ключевые</a:t>
                      </a:r>
                      <a:r>
                        <a:rPr lang="ru-RU" sz="1200" b="1" baseline="0" dirty="0" smtClean="0">
                          <a:latin typeface="+mn-lt"/>
                        </a:rPr>
                        <a:t> мероприятия</a:t>
                      </a:r>
                      <a:endParaRPr lang="ru-RU" sz="1200" b="1" dirty="0" smtClean="0">
                        <a:latin typeface="+mn-lt"/>
                      </a:endParaRPr>
                    </a:p>
                    <a:p>
                      <a:pPr algn="ctr"/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+mn-lt"/>
                        </a:rPr>
                        <a:t>Объем</a:t>
                      </a:r>
                      <a:r>
                        <a:rPr lang="ru-RU" sz="1200" b="1" baseline="0" dirty="0" smtClean="0">
                          <a:latin typeface="+mn-lt"/>
                        </a:rPr>
                        <a:t> финансирования  (федеральные средства/областные средства)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200" b="1" dirty="0" smtClean="0">
                          <a:latin typeface="+mn-lt"/>
                        </a:rPr>
                        <a:t>Краткое обоснование</a:t>
                      </a:r>
                      <a:r>
                        <a:rPr lang="ru-RU" sz="1200" b="1" baseline="0" dirty="0" smtClean="0">
                          <a:latin typeface="+mn-lt"/>
                        </a:rPr>
                        <a:t> наличия данного мероприятия в региональной составляющей НП</a:t>
                      </a:r>
                      <a:endParaRPr lang="ru-RU" sz="1200" b="1" dirty="0">
                        <a:latin typeface="+mn-lt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Информирование экспортеров об актуальных мерах поддержки</a:t>
                      </a: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</a:rPr>
                        <a:t>Финансирование не предусмотрено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 rowSpan="5">
                  <a:txBody>
                    <a:bodyPr/>
                    <a:lstStyle/>
                    <a:p>
                      <a:r>
                        <a:rPr lang="ru-RU" sz="1200" dirty="0" smtClean="0">
                          <a:latin typeface="+mn-lt"/>
                        </a:rPr>
                        <a:t>Выполнение комплекса мероприятий  позволит обеспечить</a:t>
                      </a:r>
                      <a:r>
                        <a:rPr lang="ru-RU" sz="1200" baseline="0" dirty="0" smtClean="0">
                          <a:latin typeface="+mn-lt"/>
                        </a:rPr>
                        <a:t> </a:t>
                      </a:r>
                      <a:r>
                        <a:rPr lang="ru-RU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выполнение показателя по объему экспорта </a:t>
                      </a:r>
                      <a:r>
                        <a:rPr lang="ru-RU" sz="1200" b="0" i="0" u="none" strike="noStrike" cap="none" spc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несырьевых</a:t>
                      </a:r>
                      <a:r>
                        <a:rPr lang="ru-RU" sz="12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 неэнергетических товаров</a:t>
                      </a:r>
                      <a:endParaRPr lang="ru-RU" sz="12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uFillTx/>
                        <a:latin typeface="+mn-lt"/>
                        <a:ea typeface="+mn-ea"/>
                        <a:cs typeface="+mn-cs"/>
                        <a:sym typeface="Arial"/>
                      </a:endParaRPr>
                    </a:p>
                  </a:txBody>
                  <a:tcPr/>
                </a:tc>
              </a:tr>
              <a:tr h="464340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</a:rPr>
                        <a:t>Содействие в подготовке и проведении образовательных семинаров для </a:t>
                      </a:r>
                      <a:r>
                        <a:rPr lang="ru-RU" sz="1200" dirty="0" err="1" smtClean="0">
                          <a:latin typeface="+mn-lt"/>
                        </a:rPr>
                        <a:t>экспортно</a:t>
                      </a:r>
                      <a:r>
                        <a:rPr lang="ru-RU" sz="1200" dirty="0" smtClean="0">
                          <a:latin typeface="+mn-lt"/>
                        </a:rPr>
                        <a:t> ориентированных компаний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194204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  <a:cs typeface="Times New Roman" pitchFamily="18" charset="0"/>
                        </a:rPr>
                        <a:t>Выявление барьеров в части развития экспортной деятельности</a:t>
                      </a: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400" dirty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67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</a:rPr>
                        <a:t>Выявление потенциальных экспортеров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446788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dirty="0" smtClean="0">
                          <a:latin typeface="+mn-lt"/>
                        </a:rPr>
                        <a:t>Содействие в реализации мер поддержки экспортеров</a:t>
                      </a:r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 sz="1200" dirty="0">
                        <a:latin typeface="+mn-lt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79081446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>
            <a:spLocks noGrp="1"/>
          </p:cNvSpPr>
          <p:nvPr>
            <p:ph type="sldNum" sz="quarter" idx="2"/>
          </p:nvPr>
        </p:nvSpPr>
        <p:spPr>
          <a:xfrm>
            <a:off x="8172399" y="6652002"/>
            <a:ext cx="174772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t>29</a:t>
            </a:fld>
            <a:endParaRPr/>
          </a:p>
        </p:txBody>
      </p:sp>
      <p:sp>
        <p:nvSpPr>
          <p:cNvPr id="7" name="Shape 435"/>
          <p:cNvSpPr/>
          <p:nvPr/>
        </p:nvSpPr>
        <p:spPr>
          <a:xfrm>
            <a:off x="1865039" y="57255"/>
            <a:ext cx="5568189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ru-RU" sz="1800" dirty="0" smtClean="0"/>
              <a:t>НАИМЕНОВАНИЕ НАЦИОНАЛЬНОГО ПРОЕКТА </a:t>
            </a:r>
          </a:p>
          <a:p>
            <a:r>
              <a:rPr lang="ru-RU" sz="1800" dirty="0"/>
              <a:t>м</a:t>
            </a:r>
            <a:r>
              <a:rPr lang="ru-RU" sz="1800" dirty="0" smtClean="0"/>
              <a:t>униципальный район </a:t>
            </a:r>
            <a:r>
              <a:rPr lang="ru-RU" sz="1800" dirty="0" err="1" smtClean="0"/>
              <a:t>Камышлинский</a:t>
            </a:r>
            <a:r>
              <a:rPr lang="ru-RU" sz="1800" dirty="0" smtClean="0"/>
              <a:t> </a:t>
            </a:r>
            <a:endParaRPr lang="ru-RU" sz="1800" dirty="0"/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75382608"/>
              </p:ext>
            </p:extLst>
          </p:nvPr>
        </p:nvGraphicFramePr>
        <p:xfrm>
          <a:off x="251520" y="2132856"/>
          <a:ext cx="8559547" cy="970019"/>
        </p:xfrm>
        <a:graphic>
          <a:graphicData uri="http://schemas.openxmlformats.org/drawingml/2006/table">
            <a:tbl>
              <a:tblPr firstRow="1" firstCol="1" bandRow="1"/>
              <a:tblGrid>
                <a:gridCol w="2976643"/>
                <a:gridCol w="663401"/>
                <a:gridCol w="837183"/>
                <a:gridCol w="816464"/>
                <a:gridCol w="816464"/>
                <a:gridCol w="816464"/>
                <a:gridCol w="816464"/>
                <a:gridCol w="816464"/>
              </a:tblGrid>
              <a:tr h="443668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Базовое </a:t>
                      </a: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значение 2018</a:t>
                      </a:r>
                      <a:r>
                        <a:rPr lang="ru-RU" sz="1100" b="1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2019 г. 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2020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2021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2022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2023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2024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512819">
                <a:tc>
                  <a:txBody>
                    <a:bodyPr/>
                    <a:lstStyle/>
                    <a:p>
                      <a:pPr marL="304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2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j-lt"/>
                          <a:ea typeface="+mn-ea"/>
                          <a:cs typeface="+mn-cs"/>
                          <a:sym typeface="Arial"/>
                        </a:rPr>
                        <a:t>Прирост количества экспортеров (нарастающим итогом)</a:t>
                      </a:r>
                      <a:endParaRPr lang="ru-RU" sz="1400" b="1" u="none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0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1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2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rgbClr val="000000"/>
                          </a:solidFill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3</a:t>
                      </a:r>
                      <a:endParaRPr lang="ru-RU" sz="1400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36195" marR="36195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44678254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>
            <a:spLocks noGrp="1"/>
          </p:cNvSpPr>
          <p:nvPr>
            <p:ph type="sldNum" sz="quarter" idx="2"/>
          </p:nvPr>
        </p:nvSpPr>
        <p:spPr>
          <a:xfrm>
            <a:off x="8172399" y="6652002"/>
            <a:ext cx="174772" cy="22698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3</a:t>
            </a:fld>
            <a:endParaRPr/>
          </a:p>
        </p:txBody>
      </p:sp>
      <p:sp>
        <p:nvSpPr>
          <p:cNvPr id="432" name="Shape 432"/>
          <p:cNvSpPr>
            <a:spLocks noGrp="1"/>
          </p:cNvSpPr>
          <p:nvPr>
            <p:ph type="title"/>
          </p:nvPr>
        </p:nvSpPr>
        <p:spPr>
          <a:xfrm>
            <a:off x="251520" y="20083"/>
            <a:ext cx="8388423" cy="764705"/>
          </a:xfrm>
          <a:prstGeom prst="rect">
            <a:avLst/>
          </a:prstGeom>
        </p:spPr>
        <p:txBody>
          <a:bodyPr/>
          <a:lstStyle/>
          <a:p>
            <a:r>
              <a:rPr dirty="0"/>
              <a:t> </a:t>
            </a:r>
          </a:p>
        </p:txBody>
      </p:sp>
      <p:sp>
        <p:nvSpPr>
          <p:cNvPr id="434" name="Shape 434"/>
          <p:cNvSpPr/>
          <p:nvPr/>
        </p:nvSpPr>
        <p:spPr>
          <a:xfrm>
            <a:off x="1168146" y="908720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endParaRPr dirty="0"/>
          </a:p>
        </p:txBody>
      </p:sp>
      <p:graphicFrame>
        <p:nvGraphicFramePr>
          <p:cNvPr id="2" name="Таблица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1725144"/>
              </p:ext>
            </p:extLst>
          </p:nvPr>
        </p:nvGraphicFramePr>
        <p:xfrm>
          <a:off x="251520" y="981075"/>
          <a:ext cx="8785745" cy="4765436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600400"/>
                <a:gridCol w="2952328"/>
                <a:gridCol w="2233017"/>
              </a:tblGrid>
              <a:tr h="863996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Ключевые</a:t>
                      </a:r>
                      <a:r>
                        <a:rPr lang="ru-RU" sz="1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мероприятия</a:t>
                      </a:r>
                      <a:endParaRPr lang="ru-RU" sz="1000" b="1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Объем</a:t>
                      </a:r>
                      <a:r>
                        <a:rPr lang="ru-RU" sz="1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финансирования </a:t>
                      </a:r>
                    </a:p>
                    <a:p>
                      <a:pPr algn="ctr"/>
                      <a:r>
                        <a:rPr lang="ru-RU" sz="1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(федеральные средства/областные средства)</a:t>
                      </a:r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Краткое обоснование</a:t>
                      </a:r>
                      <a:r>
                        <a:rPr lang="ru-RU" sz="1000" b="1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наличия данного мероприятия в региональной составляющей НП</a:t>
                      </a:r>
                      <a:endParaRPr lang="ru-RU" sz="1000" b="1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Подготовка Плана  мероприятий, направленных на стимулирование рождаемости  не территории муниципального образования</a:t>
                      </a:r>
                      <a:endParaRPr lang="ru-RU" sz="10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предусмотрено</a:t>
                      </a:r>
                    </a:p>
                    <a:p>
                      <a:pPr algn="ctr"/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rowSpan="2"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Для повышения информированности населения о порядке предоставления мер социальной поддержки</a:t>
                      </a:r>
                    </a:p>
                    <a:p>
                      <a:pPr algn="ctr"/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Принятие дополнительных финансовых мер социальной поддержки, направленных на стимулирование рождаемости и многодетность (исходя из возможности муниципалитета</a:t>
                      </a:r>
                      <a:r>
                        <a:rPr lang="en-US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)</a:t>
                      </a:r>
                      <a:endParaRPr lang="ru-RU" sz="10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предусмотрено</a:t>
                      </a:r>
                    </a:p>
                    <a:p>
                      <a:pPr algn="ctr"/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/>
                      <a:endParaRPr lang="ru-RU" sz="12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Создания условий для развития направления «Серебряные волонтеры», привлечение волонтеров серебряного возраста к организации различных мероприятий, добровольческих акций</a:t>
                      </a:r>
                      <a:endParaRPr lang="ru-RU" sz="10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предусмотрено</a:t>
                      </a:r>
                    </a:p>
                    <a:p>
                      <a:pPr algn="ctr"/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Создание условий для</a:t>
                      </a:r>
                      <a:r>
                        <a:rPr lang="ru-RU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активного долголетия</a:t>
                      </a:r>
                      <a:endParaRPr lang="ru-RU" sz="1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Актуализация действующих муниципальных программ и мероприятий этих программ, направленных на укрепление здоровья, увеличение периода активного долголетия и продолжительности здоровой жизни</a:t>
                      </a:r>
                      <a:endParaRPr lang="ru-RU" sz="10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предусмотрено</a:t>
                      </a:r>
                    </a:p>
                    <a:p>
                      <a:pPr algn="ctr"/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Создание условий для</a:t>
                      </a:r>
                      <a:r>
                        <a:rPr lang="ru-RU" sz="1000" baseline="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активного долголетия</a:t>
                      </a:r>
                      <a:endParaRPr lang="ru-RU" sz="100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  <a:p>
                      <a:pPr algn="ctr"/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just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uFillTx/>
                          <a:latin typeface="Arial" panose="020B0604020202020204" pitchFamily="34" charset="0"/>
                          <a:ea typeface="+mn-ea"/>
                          <a:cs typeface="Arial" panose="020B0604020202020204" pitchFamily="34" charset="0"/>
                          <a:sym typeface="Arial"/>
                        </a:rPr>
                        <a:t>Оказание материальной помощи нуждающимся гражданам пожилого возраста </a:t>
                      </a:r>
                      <a:endParaRPr lang="ru-RU" sz="1000" baseline="0" dirty="0" smtClean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Не предусмотрено</a:t>
                      </a:r>
                    </a:p>
                    <a:p>
                      <a:pPr algn="ctr"/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Повышения качества жизни людей старшего поколения</a:t>
                      </a:r>
                      <a:endParaRPr lang="ru-RU" sz="1000" dirty="0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ru-RU" dirty="0" smtClean="0"/>
                        <a:t>Устройство универсальной спортивной площадки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5,0 млн. руб. из областного бюджета</a:t>
                      </a:r>
                      <a:endParaRPr lang="ru-RU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aseline="0" dirty="0" smtClean="0"/>
                        <a:t>Увеличение уровня обеспеченности спортивными сооружениями, создание условий для населения для занятия физической культурой и спортом.</a:t>
                      </a: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7" name="Shape 435"/>
          <p:cNvSpPr/>
          <p:nvPr/>
        </p:nvSpPr>
        <p:spPr>
          <a:xfrm>
            <a:off x="683568" y="57256"/>
            <a:ext cx="8352928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square" lIns="45719" rIns="45719">
            <a:spAutoFit/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ru-RU" sz="1600" dirty="0"/>
              <a:t>Национальный проект </a:t>
            </a:r>
            <a:r>
              <a:rPr lang="ru-RU" sz="1600" dirty="0" smtClean="0"/>
              <a:t>«Демография»</a:t>
            </a:r>
          </a:p>
          <a:p>
            <a:r>
              <a:rPr lang="ru-RU" sz="1600" dirty="0" smtClean="0"/>
              <a:t>муниципальный район </a:t>
            </a:r>
            <a:r>
              <a:rPr lang="ru-RU" sz="1600" dirty="0" err="1" smtClean="0"/>
              <a:t>Камышлинский</a:t>
            </a:r>
            <a:r>
              <a:rPr lang="ru-RU" sz="1600" dirty="0" smtClean="0"/>
              <a:t> </a:t>
            </a:r>
            <a:endParaRPr lang="ru-RU" sz="1600" dirty="0"/>
          </a:p>
        </p:txBody>
      </p:sp>
    </p:spTree>
    <p:extLst>
      <p:ext uri="{BB962C8B-B14F-4D97-AF65-F5344CB8AC3E}">
        <p14:creationId xmlns:p14="http://schemas.microsoft.com/office/powerpoint/2010/main" val="482353918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>
            <a:spLocks noGrp="1"/>
          </p:cNvSpPr>
          <p:nvPr>
            <p:ph type="sldNum" sz="quarter" idx="2"/>
          </p:nvPr>
        </p:nvSpPr>
        <p:spPr>
          <a:xfrm>
            <a:off x="8172399" y="6652002"/>
            <a:ext cx="174772" cy="226986"/>
          </a:xfrm>
          <a:prstGeom prst="rect">
            <a:avLst/>
          </a:prstGeom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/>
          <a:lstStyle/>
          <a:p>
            <a:fld id="{86CB4B4D-7CA3-9044-876B-883B54F8677D}" type="slidenum">
              <a:rPr/>
              <a:pPr/>
              <a:t>4</a:t>
            </a:fld>
            <a:endParaRPr/>
          </a:p>
        </p:txBody>
      </p:sp>
      <p:sp>
        <p:nvSpPr>
          <p:cNvPr id="7" name="Shape 435"/>
          <p:cNvSpPr/>
          <p:nvPr/>
        </p:nvSpPr>
        <p:spPr>
          <a:xfrm>
            <a:off x="2602848" y="57256"/>
            <a:ext cx="4154341" cy="58477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ru-RU" sz="1600" dirty="0"/>
              <a:t>Национальный проект </a:t>
            </a:r>
            <a:r>
              <a:rPr lang="ru-RU" sz="1600" dirty="0" smtClean="0"/>
              <a:t>«Демография»</a:t>
            </a:r>
            <a:endParaRPr lang="ru-RU" sz="1600" dirty="0"/>
          </a:p>
          <a:p>
            <a:r>
              <a:rPr lang="ru-RU" sz="1600" dirty="0"/>
              <a:t>муниципальный район </a:t>
            </a:r>
            <a:r>
              <a:rPr lang="ru-RU" sz="1600" dirty="0" err="1" smtClean="0"/>
              <a:t>Камышлинский</a:t>
            </a:r>
            <a:r>
              <a:rPr lang="ru-RU" sz="1600" dirty="0" smtClean="0"/>
              <a:t> </a:t>
            </a:r>
            <a:endParaRPr lang="ru-RU" sz="1600" dirty="0"/>
          </a:p>
        </p:txBody>
      </p:sp>
      <p:graphicFrame>
        <p:nvGraphicFramePr>
          <p:cNvPr id="8" name="Таблица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643680"/>
              </p:ext>
            </p:extLst>
          </p:nvPr>
        </p:nvGraphicFramePr>
        <p:xfrm>
          <a:off x="333273" y="836712"/>
          <a:ext cx="8559547" cy="5419196"/>
        </p:xfrm>
        <a:graphic>
          <a:graphicData uri="http://schemas.openxmlformats.org/drawingml/2006/table">
            <a:tbl>
              <a:tblPr firstRow="1" firstCol="1" bandRow="1"/>
              <a:tblGrid>
                <a:gridCol w="4603801"/>
                <a:gridCol w="792088"/>
                <a:gridCol w="504056"/>
                <a:gridCol w="504056"/>
                <a:gridCol w="504056"/>
                <a:gridCol w="576064"/>
                <a:gridCol w="504056"/>
                <a:gridCol w="571370"/>
              </a:tblGrid>
              <a:tr h="360039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Базовое </a:t>
                      </a: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значение 2018</a:t>
                      </a:r>
                      <a:r>
                        <a:rPr lang="ru-RU" sz="1100" b="1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2019 г. 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2020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2021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2022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2023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2024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77878">
                <a:tc>
                  <a:txBody>
                    <a:bodyPr/>
                    <a:lstStyle/>
                    <a:p>
                      <a:pPr marL="304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  <a:sym typeface="Arial"/>
                        </a:rPr>
                        <a:t>Доступность дошкольного образования для детей в возрасте от полутора до трех лет (проценты)</a:t>
                      </a:r>
                      <a:endParaRPr lang="ru-RU" sz="10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  <a:sym typeface="Arial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100</a:t>
                      </a:r>
                      <a:endParaRPr lang="ru-RU" sz="10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Times New Roman"/>
                        <a:cs typeface="Times New Roman"/>
                        <a:sym typeface="Arial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100</a:t>
                      </a:r>
                      <a:endParaRPr lang="ru-RU" sz="10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Times New Roman"/>
                        <a:cs typeface="Times New Roman"/>
                        <a:sym typeface="Arial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100</a:t>
                      </a:r>
                      <a:endParaRPr lang="ru-RU" sz="10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Times New Roman"/>
                        <a:cs typeface="Times New Roman"/>
                        <a:sym typeface="Arial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100</a:t>
                      </a:r>
                      <a:endParaRPr lang="ru-RU" sz="10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Times New Roman"/>
                        <a:cs typeface="Times New Roman"/>
                        <a:sym typeface="Arial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100</a:t>
                      </a:r>
                      <a:endParaRPr lang="ru-RU" sz="10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Times New Roman"/>
                        <a:cs typeface="Times New Roman"/>
                        <a:sym typeface="Arial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100</a:t>
                      </a:r>
                      <a:endParaRPr lang="ru-RU" sz="10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Times New Roman"/>
                        <a:cs typeface="Times New Roman"/>
                        <a:sym typeface="Arial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100</a:t>
                      </a:r>
                      <a:endParaRPr lang="ru-RU" sz="10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Times New Roman"/>
                        <a:cs typeface="Times New Roman"/>
                        <a:sym typeface="Arial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</a:tr>
              <a:tr h="377878">
                <a:tc>
                  <a:txBody>
                    <a:bodyPr/>
                    <a:lstStyle/>
                    <a:p>
                      <a:pPr marL="304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Оказание материальной помощи нуждающимся гражданам пожилого возраста (0 – нет, 1- есть)</a:t>
                      </a:r>
                      <a:endParaRPr lang="ru-RU" sz="10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―</a:t>
                      </a:r>
                      <a:endParaRPr lang="ru-RU" sz="10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Times New Roman"/>
                        <a:cs typeface="Times New Roman"/>
                        <a:sym typeface="Arial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1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1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1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1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1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1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</a:tr>
              <a:tr h="3778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Доля детей и молодежи Самарской области (возраст от 3 до 29 лет), систематически занимающихся физической культурой и спортом, в общей численности детей и молодежи Самарской области (возраст от 3 до 29 лет) (%)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79,5</a:t>
                      </a:r>
                      <a:endParaRPr lang="ru-RU" sz="10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Times New Roman"/>
                        <a:cs typeface="Times New Roman"/>
                        <a:sym typeface="Arial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81,6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82,7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83,8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84,9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85,9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87,0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</a:tr>
              <a:tr h="3778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Доля населения Самарской области среднего возраста (женщины от 30 до 54 лет, мужчины от 30 до 59 лет), систематически занимающихся физической культурой и спортом, в общей численности населения Самарской области среднего возраста (женщины от 30 до 54 лет, мужчины от 30 до 59 лет) (%)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14,2</a:t>
                      </a:r>
                      <a:endParaRPr lang="ru-RU" sz="10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Times New Roman"/>
                        <a:cs typeface="Times New Roman"/>
                        <a:sym typeface="Arial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25,0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30,4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35,8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41,2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46,6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52,0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</a:tr>
              <a:tr h="377878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Доля населения Самарской области старшего возраста (женщины от 55 до 79 лет, мужчины от 60 до 79 лет), систематически занимающихся физической культурой и спортом в общей численности населения Самарской области старшего возраста (женщины от 55 до 79 лет, мужчины от 60 до 79 лет) (%)</a:t>
                      </a:r>
                    </a:p>
                  </a:txBody>
                  <a:tcPr marL="68580" marR="6858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3,8</a:t>
                      </a:r>
                      <a:endParaRPr lang="ru-RU" sz="1000" b="0" i="0" u="none" strike="noStrike" cap="none" spc="0" baseline="0" dirty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uFillTx/>
                        <a:latin typeface="+mn-lt"/>
                        <a:ea typeface="Times New Roman"/>
                        <a:cs typeface="Times New Roman"/>
                        <a:sym typeface="Arial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9,1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12,0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14,9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17,7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20,6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24,0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</a:tr>
              <a:tr h="377878">
                <a:tc>
                  <a:txBody>
                    <a:bodyPr/>
                    <a:lstStyle/>
                    <a:p>
                      <a:pPr marL="304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4. Количество проведенных мероприятий по организации социального туризма, позволяющего гражданам пожилого возраста ближе познакомиться с историей родного края, его природными ресурсами, традициями, культурным наследием (посещение музеев, театров, галерей, выставок, исторических и святых мест)</a:t>
                      </a:r>
                      <a:endParaRPr lang="ru-RU" sz="1000" b="0" u="none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―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Не менее 2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Не менее 2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Не менее 2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Не менее 2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Не менее 2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Не менее 2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</a:tr>
              <a:tr h="377878">
                <a:tc>
                  <a:txBody>
                    <a:bodyPr/>
                    <a:lstStyle/>
                    <a:p>
                      <a:pPr marL="304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5. Количество проведенных мероприятий по привлечению пожилых людей с активной жизненной позицией к воспитанию подрастающего поколения (встречи со старшеклассниками, направленные на патриотическое воспитание молодежи, сохранение семейных, культурных и исторических ценностей, пропаганду здорового образа жизни)</a:t>
                      </a:r>
                      <a:endParaRPr lang="ru-RU" sz="1000" b="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―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Не менее 4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Не менее 4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Не менее 4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Не менее 4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Не менее 4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000" b="0" i="0" u="none" strike="noStrike" cap="none" spc="0" baseline="0" dirty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Times New Roman"/>
                          <a:cs typeface="Times New Roman"/>
                          <a:sym typeface="Arial"/>
                        </a:rPr>
                        <a:t>Не менее 4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2144343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272F0A15-0AFF-4A8B-9214-36F66F479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1437" y="6492875"/>
            <a:ext cx="514400" cy="365125"/>
          </a:xfrm>
        </p:spPr>
        <p:txBody>
          <a:bodyPr/>
          <a:lstStyle/>
          <a:p>
            <a:fld id="{33D78B8A-58FF-4BB4-B6B6-A98D4AC5AC54}" type="slidenum">
              <a:rPr lang="ru-RU" smtClean="0"/>
              <a:t>5</a:t>
            </a:fld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5CBA6747-59C9-42D0-9D74-834125E26F82}"/>
              </a:ext>
            </a:extLst>
          </p:cNvPr>
          <p:cNvSpPr/>
          <p:nvPr/>
        </p:nvSpPr>
        <p:spPr>
          <a:xfrm>
            <a:off x="3199" y="998639"/>
            <a:ext cx="4640809" cy="22313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28600" lvl="0" indent="-228600" fontAlgn="base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r>
              <a:rPr lang="ru-RU" sz="1050" b="1" dirty="0" smtClean="0">
                <a:solidFill>
                  <a:prstClr val="black"/>
                </a:solidFill>
              </a:rPr>
              <a:t>«Развитие системы оказания первичной МСП»</a:t>
            </a: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r>
              <a:rPr lang="ru-RU" sz="1050" b="1" dirty="0" smtClean="0">
                <a:solidFill>
                  <a:prstClr val="black"/>
                </a:solidFill>
              </a:rPr>
              <a:t>«Борьба с сердечно-сосудистыми заболеваниями»</a:t>
            </a: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r>
              <a:rPr lang="ru-RU" sz="1050" b="1" dirty="0">
                <a:solidFill>
                  <a:prstClr val="black"/>
                </a:solidFill>
              </a:rPr>
              <a:t>«Борьба с онкологическими заболеваниями»</a:t>
            </a: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r>
              <a:rPr lang="ru-RU" sz="1050" b="1" dirty="0" smtClean="0">
                <a:solidFill>
                  <a:prstClr val="black"/>
                </a:solidFill>
              </a:rPr>
              <a:t>«Развитие </a:t>
            </a:r>
            <a:r>
              <a:rPr lang="ru-RU" sz="1050" b="1" dirty="0">
                <a:solidFill>
                  <a:prstClr val="black"/>
                </a:solidFill>
              </a:rPr>
              <a:t>детского здравоохранения»</a:t>
            </a: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r>
              <a:rPr lang="ru-RU" sz="1050" b="1" dirty="0" smtClean="0">
                <a:solidFill>
                  <a:prstClr val="black"/>
                </a:solidFill>
              </a:rPr>
              <a:t>«Обеспечение </a:t>
            </a:r>
            <a:r>
              <a:rPr lang="ru-RU" sz="1050" b="1" dirty="0">
                <a:solidFill>
                  <a:prstClr val="black"/>
                </a:solidFill>
              </a:rPr>
              <a:t>медицинских организаций системы здравоохранения квалифицированными кадрами»</a:t>
            </a: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r>
              <a:rPr lang="ru-RU" sz="1050" b="1" dirty="0">
                <a:solidFill>
                  <a:prstClr val="black"/>
                </a:solidFill>
              </a:rPr>
              <a:t>«Создание единого цифрового контура в </a:t>
            </a:r>
            <a:r>
              <a:rPr lang="ru-RU" sz="1050" b="1" dirty="0" smtClean="0">
                <a:solidFill>
                  <a:prstClr val="black"/>
                </a:solidFill>
              </a:rPr>
              <a:t>здравоохранении»</a:t>
            </a: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r>
              <a:rPr lang="ru-RU" sz="1050" b="1" dirty="0">
                <a:solidFill>
                  <a:prstClr val="black"/>
                </a:solidFill>
              </a:rPr>
              <a:t>«Развитие экспорта медицинских услуг»</a:t>
            </a:r>
            <a:endParaRPr lang="ru-RU" sz="1050" b="1" dirty="0" smtClean="0">
              <a:solidFill>
                <a:prstClr val="black"/>
              </a:solidFill>
            </a:endParaRP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endParaRPr lang="ru-RU" sz="1100" b="1" dirty="0" smtClean="0">
              <a:solidFill>
                <a:prstClr val="black"/>
              </a:solidFill>
            </a:endParaRP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endParaRPr lang="ru-RU" sz="1100" b="1" dirty="0" smtClean="0">
              <a:solidFill>
                <a:prstClr val="black"/>
              </a:solidFill>
            </a:endParaRP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endParaRPr lang="ru-RU" sz="1100" b="1" dirty="0">
              <a:solidFill>
                <a:prstClr val="black"/>
              </a:solidFill>
            </a:endParaRP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endParaRPr lang="ru-RU" sz="1100" b="1" dirty="0" smtClean="0">
              <a:solidFill>
                <a:prstClr val="black"/>
              </a:solidFill>
            </a:endParaRPr>
          </a:p>
          <a:p>
            <a:pPr marL="228600" lvl="0" indent="-228600" fontAlgn="base">
              <a:spcBef>
                <a:spcPct val="0"/>
              </a:spcBef>
              <a:spcAft>
                <a:spcPct val="0"/>
              </a:spcAft>
              <a:buAutoNum type="arabicPeriod"/>
              <a:defRPr/>
            </a:pPr>
            <a:endParaRPr lang="ru-RU" sz="1100" b="1" kern="0" dirty="0">
              <a:solidFill>
                <a:prstClr val="black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BB16EB14-9D62-4F07-8C97-A22564793177}"/>
              </a:ext>
            </a:extLst>
          </p:cNvPr>
          <p:cNvSpPr/>
          <p:nvPr/>
        </p:nvSpPr>
        <p:spPr>
          <a:xfrm>
            <a:off x="164507" y="744959"/>
            <a:ext cx="5127573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</a:rPr>
              <a:t>Федеральные проекты, входящие в состав: </a:t>
            </a:r>
            <a:endParaRPr lang="ru-RU" sz="1200" b="1" dirty="0">
              <a:solidFill>
                <a:srgbClr val="00B050"/>
              </a:solidFill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BB16EB14-9D62-4F07-8C97-A22564793177}"/>
              </a:ext>
            </a:extLst>
          </p:cNvPr>
          <p:cNvSpPr/>
          <p:nvPr/>
        </p:nvSpPr>
        <p:spPr>
          <a:xfrm>
            <a:off x="164505" y="2395627"/>
            <a:ext cx="4966551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Целевые показатели:</a:t>
            </a:r>
            <a:endParaRPr lang="ru-RU" sz="1600" b="1" dirty="0">
              <a:solidFill>
                <a:srgbClr val="00B050"/>
              </a:solidFill>
            </a:endParaRP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3301400"/>
              </p:ext>
            </p:extLst>
          </p:nvPr>
        </p:nvGraphicFramePr>
        <p:xfrm>
          <a:off x="33933" y="5219551"/>
          <a:ext cx="8928993" cy="126042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4942"/>
                <a:gridCol w="825257"/>
                <a:gridCol w="1008112"/>
                <a:gridCol w="1008112"/>
                <a:gridCol w="1045689"/>
                <a:gridCol w="1003388"/>
                <a:gridCol w="983520"/>
                <a:gridCol w="998617"/>
                <a:gridCol w="1081356"/>
              </a:tblGrid>
              <a:tr h="47800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Субъект </a:t>
                      </a: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РФ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Уровень </a:t>
                      </a:r>
                      <a:r>
                        <a:rPr lang="ru-RU" sz="1100" dirty="0" err="1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софинан-сирования</a:t>
                      </a: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2019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2020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 2021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2022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2023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2024</a:t>
                      </a: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2019-</a:t>
                      </a: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2024</a:t>
                      </a:r>
                      <a:endParaRPr lang="ru-RU" sz="1100" dirty="0" smtClean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1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</a:tr>
              <a:tr h="3140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Самарская </a:t>
                      </a:r>
                      <a:r>
                        <a:rPr lang="ru-RU" sz="105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область</a:t>
                      </a:r>
                      <a:endParaRPr lang="ru-RU" sz="105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43,35 %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(ФБ)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1 512,851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2 418,653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867,594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786,281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290,422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388,162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6263,96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</a:tr>
              <a:tr h="314017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56,65%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+mj-lt"/>
                          <a:cs typeface="Arial" panose="020B0604020202020204" pitchFamily="34" charset="0"/>
                        </a:rPr>
                        <a:t>(ОБ)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947,373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1 176,001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1 190,987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1 355,410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2 217,260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1 299,010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Arial" panose="020B0604020202020204" pitchFamily="34" charset="0"/>
                        </a:rPr>
                        <a:t>8186,04</a:t>
                      </a:r>
                      <a:endParaRPr lang="ru-RU" sz="1100" b="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</a:tr>
            </a:tbl>
          </a:graphicData>
        </a:graphic>
      </p:graphicFrame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BE282341-7461-4278-8440-05D20DE090ED}"/>
              </a:ext>
            </a:extLst>
          </p:cNvPr>
          <p:cNvSpPr/>
          <p:nvPr/>
        </p:nvSpPr>
        <p:spPr>
          <a:xfrm>
            <a:off x="3199" y="4942631"/>
            <a:ext cx="9140802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dirty="0" smtClean="0">
                <a:solidFill>
                  <a:srgbClr val="00B050"/>
                </a:solidFill>
              </a:rPr>
              <a:t>Ресурсы (</a:t>
            </a:r>
            <a:r>
              <a:rPr lang="ru-RU" sz="1200" b="1" dirty="0">
                <a:solidFill>
                  <a:srgbClr val="00B050"/>
                </a:solidFill>
              </a:rPr>
              <a:t>млн. рублей):  </a:t>
            </a:r>
            <a:r>
              <a:rPr lang="ru-RU" sz="1200" b="1" dirty="0" smtClean="0">
                <a:solidFill>
                  <a:srgbClr val="00B050"/>
                </a:solidFill>
              </a:rPr>
              <a:t>ФБ+ОБ+ 5833,8 млн. рублей – бюджеты государственных внебюджетных фондов РФ</a:t>
            </a:r>
            <a:r>
              <a:rPr lang="ru-RU" sz="1200" b="1" dirty="0" smtClean="0"/>
              <a:t> </a:t>
            </a:r>
            <a:endParaRPr lang="ru-RU" sz="1200" b="1" dirty="0"/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4152847"/>
              </p:ext>
            </p:extLst>
          </p:nvPr>
        </p:nvGraphicFramePr>
        <p:xfrm>
          <a:off x="37095" y="2730901"/>
          <a:ext cx="9073008" cy="2297430"/>
        </p:xfrm>
        <a:graphic>
          <a:graphicData uri="http://schemas.openxmlformats.org/drawingml/2006/table">
            <a:tbl>
              <a:tblPr firstRow="1" firstCol="1" bandRow="1"/>
              <a:tblGrid>
                <a:gridCol w="3168352"/>
                <a:gridCol w="720080"/>
                <a:gridCol w="678263"/>
                <a:gridCol w="826294"/>
                <a:gridCol w="826294"/>
                <a:gridCol w="826294"/>
                <a:gridCol w="826294"/>
                <a:gridCol w="1201137"/>
              </a:tblGrid>
              <a:tr h="449454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Целевой </a:t>
                      </a: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1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Базовое </a:t>
                      </a: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значение за 2018</a:t>
                      </a:r>
                      <a:r>
                        <a:rPr lang="ru-RU" sz="1100" b="1" baseline="0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 г.</a:t>
                      </a:r>
                      <a:endParaRPr lang="ru-RU" sz="11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2019 г. </a:t>
                      </a:r>
                      <a:endParaRPr lang="ru-RU" sz="11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2020 г.</a:t>
                      </a:r>
                      <a:endParaRPr lang="ru-RU" sz="11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2021 г.</a:t>
                      </a:r>
                      <a:endParaRPr lang="ru-RU" sz="11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2022 г.</a:t>
                      </a:r>
                      <a:endParaRPr lang="ru-RU" sz="11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2023 г.</a:t>
                      </a:r>
                      <a:endParaRPr lang="ru-RU" sz="11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2024 г.</a:t>
                      </a:r>
                      <a:endParaRPr lang="ru-RU" sz="110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346455">
                <a:tc>
                  <a:txBody>
                    <a:bodyPr/>
                    <a:lstStyle/>
                    <a:p>
                      <a:pPr marL="304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u="none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Снижение смертности населения трудоспособного возраста (на 100 тыс.)</a:t>
                      </a:r>
                      <a:endParaRPr lang="ru-RU" sz="1050" b="1" u="none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1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+mj-lt"/>
                        </a:rPr>
                        <a:t>529,5 </a:t>
                      </a:r>
                      <a:endParaRPr lang="ru-RU" sz="1100" b="0" i="0" u="none" strike="noStrike" dirty="0">
                        <a:solidFill>
                          <a:srgbClr val="000000"/>
                        </a:solidFill>
                        <a:effectLst/>
                        <a:latin typeface="+mj-lt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510,0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500,0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480,0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470,0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450,0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420,0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6455">
                <a:tc>
                  <a:txBody>
                    <a:bodyPr/>
                    <a:lstStyle/>
                    <a:p>
                      <a:pPr marL="304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Снижение смертности от болезней системы кровообращения (на 100 тыс.)</a:t>
                      </a:r>
                      <a:endParaRPr lang="ru-RU" sz="105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600,4</a:t>
                      </a:r>
                      <a:endParaRPr lang="ru-RU" sz="11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570,0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550,0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525,0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485,0</a:t>
                      </a:r>
                      <a:endParaRPr lang="ru-RU" sz="1100" b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455,0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443,5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346455">
                <a:tc>
                  <a:txBody>
                    <a:bodyPr/>
                    <a:lstStyle/>
                    <a:p>
                      <a:pPr marL="304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Снижение смертности от злокачественных </a:t>
                      </a:r>
                    </a:p>
                    <a:p>
                      <a:pPr marL="304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новообразований</a:t>
                      </a:r>
                      <a:r>
                        <a:rPr lang="ru-RU" sz="1050" b="1" baseline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 (на 100 тыс.)</a:t>
                      </a:r>
                      <a:endParaRPr lang="ru-RU" sz="105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194,0</a:t>
                      </a:r>
                      <a:endParaRPr lang="ru-RU" sz="11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202,8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201,8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199,0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197,0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195,0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192,9</a:t>
                      </a: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</a:schemeClr>
                    </a:solidFill>
                  </a:tcPr>
                </a:tc>
              </a:tr>
              <a:tr h="297946">
                <a:tc>
                  <a:txBody>
                    <a:bodyPr/>
                    <a:lstStyle/>
                    <a:p>
                      <a:pPr marL="304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Снижение младенческой смертности  </a:t>
                      </a:r>
                    </a:p>
                    <a:p>
                      <a:pPr marL="304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(на 1 тыс. родившихся детей)</a:t>
                      </a:r>
                      <a:endParaRPr lang="ru-RU" sz="105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4,5</a:t>
                      </a:r>
                      <a:endParaRPr lang="ru-RU" sz="11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4,3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 </a:t>
                      </a:r>
                      <a:r>
                        <a:rPr lang="ru-RU" sz="1100" b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4,2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4,1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4,0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4,0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4,0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</a:tr>
              <a:tr h="346455">
                <a:tc>
                  <a:txBody>
                    <a:bodyPr/>
                    <a:lstStyle/>
                    <a:p>
                      <a:pPr marL="304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Охват всех граждан профилактическими медицинскими осмотрами, % </a:t>
                      </a:r>
                      <a:endParaRPr lang="ru-RU" sz="1050" b="1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43,3</a:t>
                      </a:r>
                      <a:endParaRPr lang="ru-RU" sz="11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41,8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43,4</a:t>
                      </a:r>
                      <a:endParaRPr lang="ru-RU" sz="1100" b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b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45,0</a:t>
                      </a:r>
                      <a:endParaRPr lang="ru-RU" sz="1100" b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53,5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59,7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100" b="0" dirty="0">
                          <a:solidFill>
                            <a:srgbClr val="000000"/>
                          </a:solidFill>
                          <a:effectLst/>
                          <a:latin typeface="+mj-lt"/>
                          <a:ea typeface="Times New Roman"/>
                          <a:cs typeface="Times New Roman"/>
                        </a:rPr>
                        <a:t>70,0</a:t>
                      </a:r>
                      <a:endParaRPr lang="ru-RU" sz="1100" b="0" dirty="0">
                        <a:effectLst/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</a:tr>
            </a:tbl>
          </a:graphicData>
        </a:graphic>
      </p:graphicFrame>
      <p:sp>
        <p:nvSpPr>
          <p:cNvPr id="14" name="Shape 435"/>
          <p:cNvSpPr/>
          <p:nvPr/>
        </p:nvSpPr>
        <p:spPr>
          <a:xfrm>
            <a:off x="1489381" y="167352"/>
            <a:ext cx="6571669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chemeClr val="bg1"/>
                </a:solidFill>
                <a:latin typeface="Arial" panose="020B0604020202020204" pitchFamily="34" charset="0"/>
                <a:ea typeface="MS Mincho" pitchFamily="49" charset="-128"/>
              </a:rPr>
              <a:t>НАЦИОНАЛЬНЫЙ ПРОЕКТ «ЗДРАВООХРАНЕНИЕ»</a:t>
            </a:r>
            <a:endParaRPr lang="ru-RU" altLang="ru-RU" dirty="0">
              <a:solidFill>
                <a:schemeClr val="bg1"/>
              </a:solidFill>
              <a:latin typeface="Arial" panose="020B0604020202020204" pitchFamily="34" charset="0"/>
              <a:ea typeface="MS Mincho" pitchFamily="49" charset="-128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4211960" y="744958"/>
            <a:ext cx="5112568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200" b="1" i="1" dirty="0" smtClean="0">
                <a:solidFill>
                  <a:srgbClr val="FF0000"/>
                </a:solidFill>
              </a:rPr>
              <a:t>Стратегическая цель: увеличение ОПЖ до 78 лет к 2024 г.</a:t>
            </a:r>
          </a:p>
          <a:p>
            <a:r>
              <a:rPr lang="ru-RU" sz="1200" b="1" i="1" dirty="0" smtClean="0">
                <a:solidFill>
                  <a:srgbClr val="FF0000"/>
                </a:solidFill>
              </a:rPr>
              <a:t>Основные цели: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i="1" dirty="0" smtClean="0">
                <a:solidFill>
                  <a:schemeClr val="tx1"/>
                </a:solidFill>
              </a:rPr>
              <a:t>Снижение смертности населения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i="1" dirty="0" smtClean="0">
                <a:solidFill>
                  <a:schemeClr val="tx1"/>
                </a:solidFill>
              </a:rPr>
              <a:t>Ликвидация </a:t>
            </a:r>
            <a:r>
              <a:rPr lang="ru-RU" sz="1100" b="1" i="1" dirty="0">
                <a:solidFill>
                  <a:schemeClr val="tx1"/>
                </a:solidFill>
              </a:rPr>
              <a:t>кадрового </a:t>
            </a:r>
            <a:r>
              <a:rPr lang="ru-RU" sz="1100" b="1" i="1" dirty="0" smtClean="0">
                <a:solidFill>
                  <a:schemeClr val="tx1"/>
                </a:solidFill>
              </a:rPr>
              <a:t>дефицита в первичном звене здравоохранения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i="1" dirty="0" smtClean="0">
                <a:solidFill>
                  <a:schemeClr val="tx1"/>
                </a:solidFill>
              </a:rPr>
              <a:t>Охват всех </a:t>
            </a:r>
            <a:r>
              <a:rPr lang="ru-RU" sz="1100" b="1" i="1" dirty="0">
                <a:solidFill>
                  <a:schemeClr val="tx1"/>
                </a:solidFill>
              </a:rPr>
              <a:t>граждан профилактическими медицинскими осмотрами не реже одного раза в </a:t>
            </a:r>
            <a:r>
              <a:rPr lang="ru-RU" sz="1100" b="1" i="1" dirty="0" smtClean="0">
                <a:solidFill>
                  <a:schemeClr val="tx1"/>
                </a:solidFill>
              </a:rPr>
              <a:t>год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ru-RU" sz="1100" b="1" i="1" dirty="0" smtClean="0">
                <a:solidFill>
                  <a:schemeClr val="tx1"/>
                </a:solidFill>
              </a:rPr>
              <a:t>Обеспечение </a:t>
            </a:r>
            <a:r>
              <a:rPr lang="ru-RU" sz="1100" b="1" i="1" dirty="0">
                <a:solidFill>
                  <a:schemeClr val="tx1"/>
                </a:solidFill>
              </a:rPr>
              <a:t>оптимальной доступности для </a:t>
            </a:r>
            <a:r>
              <a:rPr lang="ru-RU" sz="1100" b="1" i="1" dirty="0" smtClean="0">
                <a:solidFill>
                  <a:schemeClr val="tx1"/>
                </a:solidFill>
              </a:rPr>
              <a:t>населения первичной медико-санитарной помощи и оптимизация её работы</a:t>
            </a:r>
          </a:p>
          <a:p>
            <a:endParaRPr lang="ru-RU" sz="1200" b="1" i="1" dirty="0" smtClean="0">
              <a:solidFill>
                <a:srgbClr val="FF0000"/>
              </a:solidFill>
            </a:endParaRPr>
          </a:p>
          <a:p>
            <a:endParaRPr lang="ru-RU" sz="1200" b="1" i="1" dirty="0" smtClean="0">
              <a:solidFill>
                <a:srgbClr val="FF0000"/>
              </a:solidFill>
            </a:endParaRPr>
          </a:p>
          <a:p>
            <a:endParaRPr lang="ru-RU" sz="1000" b="1" i="1" dirty="0" smtClean="0">
              <a:solidFill>
                <a:srgbClr val="FF0000"/>
              </a:solidFill>
            </a:endParaRPr>
          </a:p>
          <a:p>
            <a:endParaRPr lang="ru-RU" sz="1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688610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>
            <a:spLocks noGrp="1"/>
          </p:cNvSpPr>
          <p:nvPr>
            <p:ph type="sldNum" sz="quarter" idx="2"/>
          </p:nvPr>
        </p:nvSpPr>
        <p:spPr>
          <a:xfrm>
            <a:off x="8172399" y="6652002"/>
            <a:ext cx="174772" cy="22698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6</a:t>
            </a:fld>
            <a:endParaRPr/>
          </a:p>
        </p:txBody>
      </p:sp>
      <p:sp>
        <p:nvSpPr>
          <p:cNvPr id="432" name="Shape 432"/>
          <p:cNvSpPr>
            <a:spLocks noGrp="1"/>
          </p:cNvSpPr>
          <p:nvPr>
            <p:ph type="title"/>
          </p:nvPr>
        </p:nvSpPr>
        <p:spPr>
          <a:xfrm>
            <a:off x="251520" y="20083"/>
            <a:ext cx="8388423" cy="764705"/>
          </a:xfrm>
          <a:prstGeom prst="rect">
            <a:avLst/>
          </a:prstGeom>
        </p:spPr>
        <p:txBody>
          <a:bodyPr/>
          <a:lstStyle/>
          <a:p>
            <a:r>
              <a:rPr lang="ru-RU" dirty="0"/>
              <a:t>НАЦИОНАЛЬНЫЙ ПРОЕКТ «ЗДРАВООХРАНЕНИЕ»</a:t>
            </a:r>
            <a:br>
              <a:rPr lang="ru-RU" dirty="0"/>
            </a:br>
            <a:r>
              <a:rPr dirty="0" smtClean="0"/>
              <a:t> </a:t>
            </a:r>
            <a:endParaRPr dirty="0"/>
          </a:p>
        </p:txBody>
      </p:sp>
      <p:sp>
        <p:nvSpPr>
          <p:cNvPr id="434" name="Shape 434"/>
          <p:cNvSpPr/>
          <p:nvPr/>
        </p:nvSpPr>
        <p:spPr>
          <a:xfrm>
            <a:off x="1168146" y="908720"/>
            <a:ext cx="92396" cy="36933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/>
          <a:p>
            <a:endParaRPr dirty="0"/>
          </a:p>
        </p:txBody>
      </p:sp>
      <p:sp>
        <p:nvSpPr>
          <p:cNvPr id="435" name="Shape 435"/>
          <p:cNvSpPr/>
          <p:nvPr/>
        </p:nvSpPr>
        <p:spPr>
          <a:xfrm>
            <a:off x="2295076" y="57256"/>
            <a:ext cx="4769893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ru-RU" sz="1800" dirty="0" smtClean="0"/>
              <a:t> </a:t>
            </a:r>
          </a:p>
          <a:p>
            <a:r>
              <a:rPr lang="ru-RU" sz="1800" dirty="0"/>
              <a:t>м</a:t>
            </a:r>
            <a:r>
              <a:rPr lang="ru-RU" sz="1800" dirty="0" smtClean="0"/>
              <a:t>униципальный район </a:t>
            </a:r>
            <a:r>
              <a:rPr lang="ru-RU" sz="1800" dirty="0" err="1" smtClean="0"/>
              <a:t>Камышлинский</a:t>
            </a:r>
            <a:r>
              <a:rPr lang="ru-RU" sz="1800" dirty="0" smtClean="0"/>
              <a:t>  </a:t>
            </a:r>
            <a:endParaRPr lang="ru-RU" sz="1800" dirty="0"/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3384963"/>
              </p:ext>
            </p:extLst>
          </p:nvPr>
        </p:nvGraphicFramePr>
        <p:xfrm>
          <a:off x="107504" y="908720"/>
          <a:ext cx="8928993" cy="466344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76331"/>
                <a:gridCol w="2976331"/>
                <a:gridCol w="2976331"/>
              </a:tblGrid>
              <a:tr h="504055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b="1" dirty="0" smtClean="0"/>
                        <a:t>Ключевые</a:t>
                      </a:r>
                      <a:r>
                        <a:rPr lang="ru-RU" b="1" baseline="0" dirty="0" smtClean="0"/>
                        <a:t> мероприятия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Объем</a:t>
                      </a:r>
                      <a:r>
                        <a:rPr lang="ru-RU" b="1" baseline="0" dirty="0" smtClean="0"/>
                        <a:t> финансирования </a:t>
                      </a:r>
                    </a:p>
                    <a:p>
                      <a:pPr algn="ctr"/>
                      <a:r>
                        <a:rPr lang="ru-RU" b="1" baseline="0" dirty="0" smtClean="0"/>
                        <a:t>(федеральные средства/областные средства)</a:t>
                      </a:r>
                      <a:endParaRPr lang="ru-RU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b="1" dirty="0" smtClean="0"/>
                        <a:t>Краткое обоснование</a:t>
                      </a:r>
                      <a:r>
                        <a:rPr lang="ru-RU" b="1" baseline="0" dirty="0" smtClean="0"/>
                        <a:t> наличия данного мероприятия в региональной составляющей НП</a:t>
                      </a:r>
                      <a:endParaRPr lang="ru-RU" b="1" dirty="0"/>
                    </a:p>
                  </a:txBody>
                  <a:tcPr/>
                </a:tc>
              </a:tr>
              <a:tr h="293228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B050"/>
                          </a:solidFill>
                        </a:rPr>
                        <a:t>«Развитие системы оказания первичной медико-санитарной помощи»:</a:t>
                      </a:r>
                      <a:endParaRPr lang="ru-RU" sz="1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algn="ctr"/>
                      <a:endParaRPr lang="ru-RU" b="1" dirty="0"/>
                    </a:p>
                  </a:txBody>
                  <a:tcPr/>
                </a:tc>
              </a:tr>
              <a:tr h="821040"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Охват граждан профилактическими медицинскими осмотрами,</a:t>
                      </a:r>
                      <a:r>
                        <a:rPr lang="ru-RU" sz="1200" b="0" baseline="0" dirty="0" smtClean="0"/>
                        <a:t> включая диспансеризацию, профилактические осмотры и отдельные методы исследования, всего – 2875 чел.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За счет средств ОМС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Выполнение Указа Президента</a:t>
                      </a:r>
                      <a:r>
                        <a:rPr lang="ru-RU" sz="1200" b="0" baseline="0" dirty="0" smtClean="0"/>
                        <a:t> РФ в части обеспечения охвата всех граждан профилактическими медицинскими осмотрами не реже 1 раза в год</a:t>
                      </a:r>
                      <a:endParaRPr lang="ru-RU" sz="1200" b="0" dirty="0"/>
                    </a:p>
                  </a:txBody>
                  <a:tcPr/>
                </a:tc>
              </a:tr>
              <a:tr h="498488">
                <a:tc gridSpan="3"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solidFill>
                            <a:srgbClr val="00B050"/>
                          </a:solidFill>
                        </a:rPr>
                        <a:t>«Создание единого цифрового контура в здравоохранении на основе единой государственной информационной системы здравоохранения (ЕГИСЗ)»:</a:t>
                      </a:r>
                      <a:endParaRPr lang="ru-RU" sz="1400" b="1" dirty="0">
                        <a:solidFill>
                          <a:srgbClr val="00B050"/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b="1" dirty="0"/>
                    </a:p>
                  </a:txBody>
                  <a:tcPr/>
                </a:tc>
              </a:tr>
              <a:tr h="1554111"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Планируется оснащение вычислительной техникой, медицинской информационной системой, подключение к централизованным сервисам по лабораторным и лучевым исследованиям, телемедицинским консультациям. В настоящее время завершается аудит оснащенности медицинских учреждений и формирование потребности </a:t>
                      </a:r>
                      <a:br>
                        <a:rPr lang="ru-RU" sz="1200" b="0" dirty="0" smtClean="0"/>
                      </a:br>
                      <a:r>
                        <a:rPr lang="ru-RU" sz="1200" b="0" dirty="0" smtClean="0"/>
                        <a:t>на 2019-2021 гг.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Финансирование проекта и мероприятия по объектам не выделены</a:t>
                      </a:r>
                      <a:endParaRPr lang="ru-RU" sz="1200" b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200" b="0" dirty="0" smtClean="0"/>
                        <a:t>Выполнение Указа Президента РФ в части создания механизмов взаимодействия медицинских организаций на основе единой государственной информационной системы в сфере здравоохранения</a:t>
                      </a:r>
                      <a:endParaRPr lang="ru-RU" sz="1200" b="0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37664610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idx="1"/>
          </p:nvPr>
        </p:nvSpPr>
        <p:spPr>
          <a:xfrm>
            <a:off x="107504" y="692696"/>
            <a:ext cx="8784976" cy="5544616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ru-RU" sz="1400" b="1" dirty="0">
                <a:solidFill>
                  <a:srgbClr val="00B050"/>
                </a:solidFill>
              </a:rPr>
              <a:t>«Обеспечение медицинских организаций системы здравоохранения Самарской области квалифицированными кадрами»:</a:t>
            </a:r>
          </a:p>
          <a:p>
            <a:pPr marL="0" indent="0">
              <a:buNone/>
            </a:pPr>
            <a:endParaRPr lang="ru-RU" sz="16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1187624" y="0"/>
            <a:ext cx="7272808" cy="836712"/>
          </a:xfrm>
        </p:spPr>
        <p:txBody>
          <a:bodyPr>
            <a:normAutofit fontScale="90000"/>
          </a:bodyPr>
          <a:lstStyle/>
          <a:p>
            <a:r>
              <a:rPr lang="ru-RU" dirty="0">
                <a:solidFill>
                  <a:schemeClr val="bg1"/>
                </a:solidFill>
              </a:rPr>
              <a:t>НАЦИОНАЛЬНЫЙ ПРОЕКТ «ЗДРАВООХРАНЕНИЕ»</a:t>
            </a:r>
            <a:br>
              <a:rPr lang="ru-RU" dirty="0">
                <a:solidFill>
                  <a:schemeClr val="bg1"/>
                </a:solidFill>
              </a:rPr>
            </a:br>
            <a:r>
              <a:rPr lang="ru-RU" dirty="0">
                <a:solidFill>
                  <a:schemeClr val="bg1"/>
                </a:solidFill>
              </a:rPr>
              <a:t>муниципальный район </a:t>
            </a:r>
            <a:r>
              <a:rPr lang="ru-RU" dirty="0" err="1">
                <a:solidFill>
                  <a:schemeClr val="bg1"/>
                </a:solidFill>
              </a:rPr>
              <a:t>Камышлинский</a:t>
            </a:r>
            <a:r>
              <a:rPr lang="ru-RU" dirty="0">
                <a:solidFill>
                  <a:schemeClr val="bg1"/>
                </a:solidFill>
              </a:rPr>
              <a:t>  </a:t>
            </a:r>
            <a:br>
              <a:rPr lang="ru-RU" dirty="0">
                <a:solidFill>
                  <a:schemeClr val="bg1"/>
                </a:solidFill>
              </a:rPr>
            </a:br>
            <a:endParaRPr lang="ru-RU" dirty="0">
              <a:solidFill>
                <a:schemeClr val="bg1"/>
              </a:solidFill>
            </a:endParaRPr>
          </a:p>
        </p:txBody>
      </p:sp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14856955"/>
              </p:ext>
            </p:extLst>
          </p:nvPr>
        </p:nvGraphicFramePr>
        <p:xfrm>
          <a:off x="251520" y="1297799"/>
          <a:ext cx="8784975" cy="3664327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2988405"/>
                <a:gridCol w="2988405"/>
                <a:gridCol w="2808165"/>
              </a:tblGrid>
              <a:tr h="631567">
                <a:tc>
                  <a:txBody>
                    <a:bodyPr/>
                    <a:lstStyle/>
                    <a:p>
                      <a:pPr marL="0" marR="0" indent="0" algn="ctr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b="1" dirty="0" smtClean="0"/>
                        <a:t>Ключевые</a:t>
                      </a:r>
                      <a:r>
                        <a:rPr lang="ru-RU" sz="1000" b="1" baseline="0" dirty="0" smtClean="0"/>
                        <a:t> мероприятия</a:t>
                      </a:r>
                      <a:endParaRPr lang="ru-RU" sz="1000" b="1" dirty="0" smtClean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Объем</a:t>
                      </a:r>
                      <a:r>
                        <a:rPr lang="ru-RU" sz="1000" b="1" baseline="0" dirty="0" smtClean="0"/>
                        <a:t> финансирования </a:t>
                      </a:r>
                    </a:p>
                    <a:p>
                      <a:pPr algn="ctr"/>
                      <a:r>
                        <a:rPr lang="ru-RU" sz="1000" b="1" baseline="0" dirty="0" smtClean="0"/>
                        <a:t>(федеральные средства/областные средства)</a:t>
                      </a:r>
                      <a:endParaRPr lang="ru-RU" sz="10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000" b="1" dirty="0" smtClean="0"/>
                        <a:t>Краткое обоснование</a:t>
                      </a:r>
                      <a:r>
                        <a:rPr lang="ru-RU" sz="1000" b="1" baseline="0" dirty="0" smtClean="0"/>
                        <a:t> наличия данного мероприятия в региональной составляющей НП</a:t>
                      </a:r>
                      <a:endParaRPr lang="ru-RU" sz="1000" b="1" dirty="0"/>
                    </a:p>
                  </a:txBody>
                  <a:tcPr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277260">
                <a:tc>
                  <a:txBody>
                    <a:bodyPr/>
                    <a:lstStyle/>
                    <a:p>
                      <a:r>
                        <a:rPr lang="ru-RU" sz="11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Организация целевого обучения, в том числе обеспечение стипендиями за счет средств бюджета Самарской области, лиц с высшим медицинским и (или) фармацевтическим образованием в ординатуре для государственных медицинских организаций Самарской области</a:t>
                      </a:r>
                      <a:endParaRPr lang="ru-RU" sz="1100" b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/>
                        <a:t>За  счет средств</a:t>
                      </a:r>
                      <a:r>
                        <a:rPr lang="ru-RU" sz="1100" b="0" baseline="0" dirty="0" smtClean="0"/>
                        <a:t> областного бюджета </a:t>
                      </a:r>
                      <a:endParaRPr lang="ru-RU" sz="1100" b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/>
                        <a:t>Выполнение Указа Президента РФ в части обеспечения медицинских организаций квалифицированными кадрами, включая внедрение системы непрерывного образования медицинских работников</a:t>
                      </a:r>
                    </a:p>
                    <a:p>
                      <a:endParaRPr lang="ru-RU" sz="1100" b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25779">
                <a:tc>
                  <a:txBody>
                    <a:bodyPr/>
                    <a:lstStyle/>
                    <a:p>
                      <a:r>
                        <a:rPr lang="ru-RU" sz="1100" b="0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+mn-lt"/>
                          <a:ea typeface="+mn-ea"/>
                          <a:cs typeface="+mn-cs"/>
                          <a:sym typeface="Arial"/>
                        </a:rPr>
                        <a:t>Предоставление денежной выплаты медицинским работникам Самарской области, трудоустроившимся по наиболее востребованной медицинской специальности, включенной в ежегодно утверждаемый перечень востребованных медицинских специальностей, в первую очередь амбулаторно-поликлинического звена, скорой медицинской помощи</a:t>
                      </a:r>
                      <a:endParaRPr lang="ru-RU" sz="1100" b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ru-RU" sz="1100" b="0" dirty="0" smtClean="0"/>
                        <a:t>За  счет средств</a:t>
                      </a:r>
                      <a:r>
                        <a:rPr lang="ru-RU" sz="1100" b="0" baseline="0" dirty="0" smtClean="0"/>
                        <a:t> областного бюджета </a:t>
                      </a:r>
                      <a:endParaRPr lang="ru-RU" sz="1100" b="0" dirty="0"/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l" defTabSz="91440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100" b="0" dirty="0" smtClean="0"/>
                        <a:t>Выполнение Указа Президента РФ в части обеспечения медицинских организаций квалифицированными кадрами, включая внедрение системы непрерывного образования медицинских работников</a:t>
                      </a:r>
                    </a:p>
                  </a:txBody>
                  <a:tcP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332927247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1" name="Shape 431"/>
          <p:cNvSpPr>
            <a:spLocks noGrp="1"/>
          </p:cNvSpPr>
          <p:nvPr>
            <p:ph type="sldNum" sz="quarter" idx="2"/>
          </p:nvPr>
        </p:nvSpPr>
        <p:spPr>
          <a:xfrm>
            <a:off x="8172399" y="6652002"/>
            <a:ext cx="174772" cy="226986"/>
          </a:xfrm>
          <a:prstGeom prst="rect">
            <a:avLst/>
          </a:prstGeom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/>
          <a:lstStyle/>
          <a:p>
            <a:fld id="{86CB4B4D-7CA3-9044-876B-883B54F8677D}" type="slidenum">
              <a:t>8</a:t>
            </a:fld>
            <a:endParaRPr/>
          </a:p>
        </p:txBody>
      </p:sp>
      <p:sp>
        <p:nvSpPr>
          <p:cNvPr id="7" name="Shape 435"/>
          <p:cNvSpPr/>
          <p:nvPr/>
        </p:nvSpPr>
        <p:spPr>
          <a:xfrm>
            <a:off x="1719596" y="57256"/>
            <a:ext cx="5920851" cy="646331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r>
              <a:rPr lang="ru-RU" sz="1800" dirty="0"/>
              <a:t>НАЦИОНАЛЬНЫЙ ПРОЕКТ «ЗДРАВООХРАНЕНИЕ»</a:t>
            </a:r>
          </a:p>
          <a:p>
            <a:r>
              <a:rPr lang="ru-RU" sz="1800" dirty="0" smtClean="0"/>
              <a:t>муниципальный район  </a:t>
            </a:r>
            <a:r>
              <a:rPr lang="ru-RU" sz="1800" dirty="0" err="1"/>
              <a:t>Камышлинский</a:t>
            </a:r>
            <a:r>
              <a:rPr lang="ru-RU" sz="1800" dirty="0"/>
              <a:t> </a:t>
            </a:r>
          </a:p>
        </p:txBody>
      </p:sp>
      <p:graphicFrame>
        <p:nvGraphicFramePr>
          <p:cNvPr id="9" name="Таблица 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91967448"/>
              </p:ext>
            </p:extLst>
          </p:nvPr>
        </p:nvGraphicFramePr>
        <p:xfrm>
          <a:off x="143001" y="836712"/>
          <a:ext cx="9000999" cy="5519544"/>
        </p:xfrm>
        <a:graphic>
          <a:graphicData uri="http://schemas.openxmlformats.org/drawingml/2006/table">
            <a:tbl>
              <a:tblPr firstRow="1" firstCol="1" bandRow="1"/>
              <a:tblGrid>
                <a:gridCol w="3130162"/>
                <a:gridCol w="697616"/>
                <a:gridCol w="849906"/>
                <a:gridCol w="889027"/>
                <a:gridCol w="858572"/>
                <a:gridCol w="858572"/>
                <a:gridCol w="858572"/>
                <a:gridCol w="858572"/>
              </a:tblGrid>
              <a:tr h="438175"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Базовое </a:t>
                      </a: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значение 2018</a:t>
                      </a:r>
                      <a:r>
                        <a:rPr lang="ru-RU" sz="1100" b="1" baseline="0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2019 г. 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2020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2021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2022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2023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10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2024 г.</a:t>
                      </a:r>
                      <a:endParaRPr lang="ru-RU" sz="110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1026737">
                <a:tc>
                  <a:txBody>
                    <a:bodyPr/>
                    <a:lstStyle/>
                    <a:p>
                      <a:pPr marL="304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u="none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Количество баннеров, размещенных МО, посвященных профилактике заболеваний, прохождению профилактических медицинских осмотров (на 10 тыс. населения МО, для городов на 1 внутригородской район) </a:t>
                      </a:r>
                      <a:endParaRPr lang="ru-RU" sz="1050" b="1" u="none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ru-RU" sz="1400" b="1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Times New Roman" panose="02020603050405020304" pitchFamily="18" charset="0"/>
                          <a:cs typeface="Times New Roman" panose="02020603050405020304" pitchFamily="18" charset="0"/>
                        </a:rPr>
                        <a:t>0</a:t>
                      </a:r>
                      <a:endParaRPr lang="ru-RU" sz="1400" b="1" i="0" u="none" strike="noStrike" dirty="0">
                        <a:solidFill>
                          <a:srgbClr val="000000"/>
                        </a:solidFill>
                        <a:effectLst/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1400" b="1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1400" b="0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r>
                        <a:rPr lang="ru-RU" sz="1400" b="0" dirty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 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</a:tr>
              <a:tr h="1395951">
                <a:tc>
                  <a:txBody>
                    <a:bodyPr/>
                    <a:lstStyle/>
                    <a:p>
                      <a:pPr marL="304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u="none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Количество населенных пунктов с численностью от 100 человек до 2 тыс. человек, нуждающихся в обеспечении инженерными коммуникациями, подъездными путями благоустройстве территории в процессе возведения (замены) </a:t>
                      </a:r>
                      <a:r>
                        <a:rPr lang="ru-RU" sz="1050" b="1" u="none" dirty="0" err="1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ФАПов</a:t>
                      </a:r>
                      <a:r>
                        <a:rPr lang="ru-RU" sz="1050" b="1" u="none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 с целью обеспечения доступности ПМСП</a:t>
                      </a:r>
                      <a:endParaRPr lang="ru-RU" sz="1050" b="1" u="none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-</a:t>
                      </a:r>
                      <a:endParaRPr lang="ru-RU" dirty="0"/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1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60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Times New Roman"/>
                          <a:cs typeface="Times New Roman" panose="02020603050405020304" pitchFamily="18" charset="0"/>
                        </a:rPr>
                        <a:t>-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Times New Roman"/>
                        <a:cs typeface="Times New Roman" panose="02020603050405020304" pitchFamily="18" charset="0"/>
                      </a:endParaRP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</a:tr>
              <a:tr h="1197861">
                <a:tc>
                  <a:txBody>
                    <a:bodyPr/>
                    <a:lstStyle/>
                    <a:p>
                      <a:pPr marL="304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Укомплектованность врачебных должностей в подразделениях, оказывающих медицинскую помощь в амбулаторных условиях (физическими лицами при коэффициенте совместительства не более  1,2) в Самарской области,  %</a:t>
                      </a:r>
                      <a:endParaRPr lang="ru-RU" sz="105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effectLst/>
                          <a:latin typeface="Times New Roman" panose="02020603050405020304" pitchFamily="18" charset="0"/>
                          <a:ea typeface="Calibri"/>
                          <a:cs typeface="Times New Roman" panose="02020603050405020304" pitchFamily="18" charset="0"/>
                        </a:rPr>
                        <a:t> </a:t>
                      </a:r>
                      <a:r>
                        <a:rPr lang="ru-RU" sz="14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72,7</a:t>
                      </a:r>
                      <a:endParaRPr lang="ru-RU" sz="1400" b="1" dirty="0">
                        <a:effectLst/>
                        <a:latin typeface="Times New Roman" panose="02020603050405020304" pitchFamily="18" charset="0"/>
                        <a:ea typeface="Calibri"/>
                        <a:cs typeface="Times New Roman" panose="02020603050405020304" pitchFamily="18" charset="0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81,1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83,1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86,1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90,1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95,1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/>
                          <a:ea typeface="Times New Roman"/>
                          <a:cs typeface="Times New Roman"/>
                        </a:rPr>
                        <a:t>98,7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85000"/>
                        <a:alpha val="35000"/>
                      </a:schemeClr>
                    </a:solidFill>
                  </a:tcPr>
                </a:tc>
              </a:tr>
              <a:tr h="1197861">
                <a:tc>
                  <a:txBody>
                    <a:bodyPr/>
                    <a:lstStyle/>
                    <a:p>
                      <a:pPr marL="304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effectLst/>
                          <a:latin typeface="+mn-lt"/>
                          <a:ea typeface="Calibri"/>
                          <a:cs typeface="Times New Roman"/>
                        </a:rPr>
                        <a:t>Укомплектованность должностей среднего медицинского персонала в подразделениях, оказывающих медицинскую помощь в амбулаторных условиях (физическими лицами при коэффициенте совместительства не более  1,2), в Самарской области, %</a:t>
                      </a:r>
                      <a:endParaRPr lang="ru-RU" sz="105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i="0" u="none" strike="noStrike" cap="none" spc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uFillTx/>
                          <a:latin typeface="Times New Roman" pitchFamily="18" charset="0"/>
                          <a:ea typeface="+mn-ea"/>
                          <a:cs typeface="Times New Roman" pitchFamily="18" charset="0"/>
                          <a:sym typeface="Arial"/>
                        </a:rPr>
                        <a:t>82,6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83,1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84,1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85,1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87,1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90,1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800"/>
                        </a:lnSpc>
                        <a:spcAft>
                          <a:spcPts val="0"/>
                        </a:spcAft>
                      </a:pPr>
                      <a:r>
                        <a:rPr lang="ru-RU" sz="1400" b="1" dirty="0">
                          <a:effectLst/>
                          <a:latin typeface="Times New Roman" pitchFamily="18" charset="0"/>
                          <a:ea typeface="Times New Roman"/>
                          <a:cs typeface="Times New Roman" pitchFamily="18" charset="0"/>
                        </a:rPr>
                        <a:t>94,1</a:t>
                      </a:r>
                    </a:p>
                  </a:txBody>
                  <a:tcPr marL="36195" marR="36195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923736626"/>
      </p:ext>
    </p:extLst>
  </p:cSld>
  <p:clrMapOvr>
    <a:masterClrMapping/>
  </p:clrMapOvr>
  <p:transition spd="slow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Номер слайда 2">
            <a:extLst>
              <a:ext uri="{FF2B5EF4-FFF2-40B4-BE49-F238E27FC236}">
                <a16:creationId xmlns="" xmlns:a16="http://schemas.microsoft.com/office/drawing/2014/main" id="{272F0A15-0AFF-4A8B-9214-36F66F479F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01437" y="6492875"/>
            <a:ext cx="514400" cy="365125"/>
          </a:xfrm>
        </p:spPr>
        <p:txBody>
          <a:bodyPr/>
          <a:lstStyle/>
          <a:p>
            <a:fld id="{33D78B8A-58FF-4BB4-B6B6-A98D4AC5AC54}" type="slidenum">
              <a:rPr lang="ru-RU" smtClean="0"/>
              <a:t>9</a:t>
            </a:fld>
            <a:endParaRPr lang="ru-RU" dirty="0"/>
          </a:p>
        </p:txBody>
      </p:sp>
      <p:sp>
        <p:nvSpPr>
          <p:cNvPr id="21" name="Прямоугольник 20">
            <a:extLst>
              <a:ext uri="{FF2B5EF4-FFF2-40B4-BE49-F238E27FC236}">
                <a16:creationId xmlns="" xmlns:a16="http://schemas.microsoft.com/office/drawing/2014/main" id="{5CBA6747-59C9-42D0-9D74-834125E26F82}"/>
              </a:ext>
            </a:extLst>
          </p:cNvPr>
          <p:cNvSpPr/>
          <p:nvPr/>
        </p:nvSpPr>
        <p:spPr>
          <a:xfrm>
            <a:off x="177717" y="1237401"/>
            <a:ext cx="4953341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 smtClean="0">
                <a:solidFill>
                  <a:prstClr val="black"/>
                </a:solidFill>
              </a:rPr>
              <a:t>1. КУЛЬТУРНАЯ СРЕДА</a:t>
            </a:r>
            <a:endParaRPr lang="ru-RU" sz="1400" b="1" kern="0" dirty="0">
              <a:solidFill>
                <a:prstClr val="black"/>
              </a:solidFill>
            </a:endParaRPr>
          </a:p>
        </p:txBody>
      </p:sp>
      <p:sp>
        <p:nvSpPr>
          <p:cNvPr id="26" name="Прямоугольник 25">
            <a:extLst>
              <a:ext uri="{FF2B5EF4-FFF2-40B4-BE49-F238E27FC236}">
                <a16:creationId xmlns="" xmlns:a16="http://schemas.microsoft.com/office/drawing/2014/main" id="{5CBA6747-59C9-42D0-9D74-834125E26F82}"/>
              </a:ext>
            </a:extLst>
          </p:cNvPr>
          <p:cNvSpPr/>
          <p:nvPr/>
        </p:nvSpPr>
        <p:spPr>
          <a:xfrm>
            <a:off x="177717" y="1533072"/>
            <a:ext cx="4942744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 smtClean="0">
                <a:solidFill>
                  <a:prstClr val="black"/>
                </a:solidFill>
              </a:rPr>
              <a:t>2. ТВОРЧЕСКИЕ ЛЮДИ</a:t>
            </a:r>
            <a:endParaRPr lang="ru-RU" sz="1400" b="1" kern="0" dirty="0">
              <a:solidFill>
                <a:prstClr val="black"/>
              </a:solidFill>
            </a:endParaRPr>
          </a:p>
        </p:txBody>
      </p:sp>
      <p:sp>
        <p:nvSpPr>
          <p:cNvPr id="27" name="Прямоугольник 26">
            <a:extLst>
              <a:ext uri="{FF2B5EF4-FFF2-40B4-BE49-F238E27FC236}">
                <a16:creationId xmlns="" xmlns:a16="http://schemas.microsoft.com/office/drawing/2014/main" id="{5CBA6747-59C9-42D0-9D74-834125E26F82}"/>
              </a:ext>
            </a:extLst>
          </p:cNvPr>
          <p:cNvSpPr/>
          <p:nvPr/>
        </p:nvSpPr>
        <p:spPr>
          <a:xfrm>
            <a:off x="177717" y="1840848"/>
            <a:ext cx="6196276" cy="30777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sz="1400" b="1" kern="0" dirty="0" smtClean="0">
                <a:solidFill>
                  <a:prstClr val="black"/>
                </a:solidFill>
              </a:rPr>
              <a:t>3. ЦИФРОВАЯ КУЛЬТУРА</a:t>
            </a:r>
            <a:endParaRPr lang="ru-RU" sz="1400" b="1" kern="0" dirty="0">
              <a:solidFill>
                <a:prstClr val="black"/>
              </a:solidFill>
            </a:endParaRPr>
          </a:p>
        </p:txBody>
      </p:sp>
      <p:sp>
        <p:nvSpPr>
          <p:cNvPr id="29" name="Прямоугольник 28">
            <a:extLst>
              <a:ext uri="{FF2B5EF4-FFF2-40B4-BE49-F238E27FC236}">
                <a16:creationId xmlns="" xmlns:a16="http://schemas.microsoft.com/office/drawing/2014/main" id="{BB16EB14-9D62-4F07-8C97-A22564793177}"/>
              </a:ext>
            </a:extLst>
          </p:cNvPr>
          <p:cNvSpPr/>
          <p:nvPr/>
        </p:nvSpPr>
        <p:spPr>
          <a:xfrm>
            <a:off x="164507" y="744959"/>
            <a:ext cx="5127573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Федеральные проекты, входящие в состав: </a:t>
            </a:r>
            <a:endParaRPr lang="ru-RU" sz="1600" b="1" dirty="0">
              <a:solidFill>
                <a:srgbClr val="00B050"/>
              </a:solidFill>
            </a:endParaRPr>
          </a:p>
        </p:txBody>
      </p:sp>
      <p:sp>
        <p:nvSpPr>
          <p:cNvPr id="30" name="Прямоугольник 29">
            <a:extLst>
              <a:ext uri="{FF2B5EF4-FFF2-40B4-BE49-F238E27FC236}">
                <a16:creationId xmlns="" xmlns:a16="http://schemas.microsoft.com/office/drawing/2014/main" id="{BB16EB14-9D62-4F07-8C97-A22564793177}"/>
              </a:ext>
            </a:extLst>
          </p:cNvPr>
          <p:cNvSpPr/>
          <p:nvPr/>
        </p:nvSpPr>
        <p:spPr>
          <a:xfrm>
            <a:off x="164506" y="2148625"/>
            <a:ext cx="3173037" cy="33855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1600" b="1" dirty="0" smtClean="0">
                <a:solidFill>
                  <a:srgbClr val="00B050"/>
                </a:solidFill>
              </a:rPr>
              <a:t>Целевые показатели:</a:t>
            </a:r>
            <a:endParaRPr lang="ru-RU" sz="1600" b="1" dirty="0">
              <a:solidFill>
                <a:srgbClr val="00B050"/>
              </a:solidFill>
            </a:endParaRPr>
          </a:p>
        </p:txBody>
      </p:sp>
      <p:graphicFrame>
        <p:nvGraphicFramePr>
          <p:cNvPr id="31" name="Таблица 3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140971"/>
              </p:ext>
            </p:extLst>
          </p:nvPr>
        </p:nvGraphicFramePr>
        <p:xfrm>
          <a:off x="107504" y="5302880"/>
          <a:ext cx="8928993" cy="1139881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974942"/>
                <a:gridCol w="825257"/>
                <a:gridCol w="1008112"/>
                <a:gridCol w="1008112"/>
                <a:gridCol w="1045689"/>
                <a:gridCol w="1003388"/>
                <a:gridCol w="983520"/>
                <a:gridCol w="998617"/>
                <a:gridCol w="1081356"/>
              </a:tblGrid>
              <a:tr h="394002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Субъект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РФ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Уровень </a:t>
                      </a:r>
                      <a:r>
                        <a:rPr lang="ru-RU" sz="1000" dirty="0" err="1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софинан-сирования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 2021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2022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2023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15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2019-</a:t>
                      </a: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2024</a:t>
                      </a:r>
                      <a:endParaRPr lang="ru-RU" sz="1000" dirty="0" smtClean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</a:tr>
              <a:tr h="302716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Самарская </a:t>
                      </a: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область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49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6,7%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(ФБ)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20,46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50,34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0,00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50,34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0,00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50,34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171,48 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</a:tr>
              <a:tr h="263581"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 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>
                    <a:solidFill>
                      <a:schemeClr val="tx2">
                        <a:lumMod val="40000"/>
                        <a:lumOff val="60000"/>
                        <a:alpha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93,3% </a:t>
                      </a:r>
                      <a:r>
                        <a:rPr lang="ru-RU" sz="1000" dirty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cs typeface="Arial" panose="020B0604020202020204" pitchFamily="34" charset="0"/>
                        </a:rPr>
                        <a:t>(ОБ)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761,08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405,88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401,65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270,64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262,45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270,64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00" dirty="0" smtClean="0">
                          <a:solidFill>
                            <a:schemeClr val="tx1"/>
                          </a:solidFill>
                          <a:effectLst/>
                          <a:latin typeface="Arial" panose="020B0604020202020204" pitchFamily="34" charset="0"/>
                          <a:ea typeface="Calibri"/>
                          <a:cs typeface="Arial" panose="020B0604020202020204" pitchFamily="34" charset="0"/>
                        </a:rPr>
                        <a:t>2372,34</a:t>
                      </a:r>
                      <a:endParaRPr lang="ru-RU" sz="1000" dirty="0">
                        <a:solidFill>
                          <a:schemeClr val="tx1"/>
                        </a:solidFill>
                        <a:effectLst/>
                        <a:latin typeface="Arial" panose="020B0604020202020204" pitchFamily="34" charset="0"/>
                        <a:ea typeface="Calibri"/>
                        <a:cs typeface="Arial" panose="020B0604020202020204" pitchFamily="34" charset="0"/>
                      </a:endParaRPr>
                    </a:p>
                  </a:txBody>
                  <a:tcPr marL="62879" marR="62879" marT="0" marB="0" anchor="ctr"/>
                </a:tc>
              </a:tr>
            </a:tbl>
          </a:graphicData>
        </a:graphic>
      </p:graphicFrame>
      <p:sp>
        <p:nvSpPr>
          <p:cNvPr id="32" name="Прямоугольник 31">
            <a:extLst>
              <a:ext uri="{FF2B5EF4-FFF2-40B4-BE49-F238E27FC236}">
                <a16:creationId xmlns="" xmlns:a16="http://schemas.microsoft.com/office/drawing/2014/main" id="{BE282341-7461-4278-8440-05D20DE090ED}"/>
              </a:ext>
            </a:extLst>
          </p:cNvPr>
          <p:cNvSpPr/>
          <p:nvPr/>
        </p:nvSpPr>
        <p:spPr>
          <a:xfrm>
            <a:off x="177717" y="4875763"/>
            <a:ext cx="2781531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600" b="1" dirty="0">
                <a:solidFill>
                  <a:srgbClr val="00B050"/>
                </a:solidFill>
              </a:rPr>
              <a:t>Ресурсы (млн. рублей): </a:t>
            </a:r>
            <a:r>
              <a:rPr lang="ru-RU" sz="1600" b="1" dirty="0" smtClean="0"/>
              <a:t> </a:t>
            </a:r>
            <a:endParaRPr lang="ru-RU" sz="1600" b="1" dirty="0"/>
          </a:p>
        </p:txBody>
      </p:sp>
      <p:sp>
        <p:nvSpPr>
          <p:cNvPr id="14" name="Shape 435"/>
          <p:cNvSpPr/>
          <p:nvPr/>
        </p:nvSpPr>
        <p:spPr>
          <a:xfrm>
            <a:off x="2167449" y="167352"/>
            <a:ext cx="5215529" cy="40011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lvl1pPr algn="ctr">
              <a:defRPr sz="2000" b="1">
                <a:solidFill>
                  <a:srgbClr val="FFFFFF"/>
                </a:solidFill>
              </a:defRPr>
            </a:lvl1pPr>
          </a:lstStyle>
          <a:p>
            <a:pPr fontAlgn="base" hangingPunct="1">
              <a:spcBef>
                <a:spcPct val="0"/>
              </a:spcBef>
              <a:spcAft>
                <a:spcPct val="0"/>
              </a:spcAft>
            </a:pPr>
            <a:r>
              <a:rPr lang="ru-RU" altLang="ru-RU" dirty="0" smtClean="0">
                <a:solidFill>
                  <a:schemeClr val="bg1"/>
                </a:solidFill>
                <a:latin typeface="Arial" panose="020B0604020202020204" pitchFamily="34" charset="0"/>
                <a:ea typeface="MS Mincho" pitchFamily="49" charset="-128"/>
              </a:rPr>
              <a:t>НАЦИОНАЛЬНЫЙ ПРОЕКТ «КУЛЬТУРА»</a:t>
            </a:r>
            <a:endParaRPr lang="ru-RU" altLang="ru-RU" dirty="0">
              <a:solidFill>
                <a:schemeClr val="bg1"/>
              </a:solidFill>
              <a:latin typeface="Arial" panose="020B0604020202020204" pitchFamily="34" charset="0"/>
              <a:ea typeface="MS Mincho" pitchFamily="49" charset="-128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74799174"/>
              </p:ext>
            </p:extLst>
          </p:nvPr>
        </p:nvGraphicFramePr>
        <p:xfrm>
          <a:off x="177717" y="2487181"/>
          <a:ext cx="8727974" cy="2256249"/>
        </p:xfrm>
        <a:graphic>
          <a:graphicData uri="http://schemas.openxmlformats.org/drawingml/2006/table">
            <a:tbl>
              <a:tblPr firstRow="1" firstCol="1" bandRow="1"/>
              <a:tblGrid>
                <a:gridCol w="3903438"/>
                <a:gridCol w="1051851"/>
                <a:gridCol w="709365"/>
                <a:gridCol w="700187"/>
                <a:gridCol w="612664"/>
                <a:gridCol w="612664"/>
                <a:gridCol w="560887"/>
                <a:gridCol w="576918"/>
              </a:tblGrid>
              <a:tr h="166937"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Целевой </a:t>
                      </a: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показатель</a:t>
                      </a:r>
                      <a:endParaRPr lang="ru-RU" sz="105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Базовое </a:t>
                      </a:r>
                      <a:r>
                        <a:rPr lang="ru-RU" sz="105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значение 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 smtClean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01.01.2018</a:t>
                      </a:r>
                      <a:endParaRPr lang="ru-RU" sz="105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b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gridSpan="6"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Период, год</a:t>
                      </a:r>
                      <a:endParaRPr lang="ru-RU" sz="105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7974">
                <a:tc v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endParaRPr lang="ru-RU" sz="900">
                        <a:effectLst/>
                        <a:latin typeface="Calibri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1651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2019</a:t>
                      </a:r>
                      <a:endParaRPr lang="ru-RU" sz="105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24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2020</a:t>
                      </a:r>
                      <a:endParaRPr lang="ru-RU" sz="105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524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2021</a:t>
                      </a:r>
                      <a:endParaRPr lang="ru-RU" sz="105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381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2022</a:t>
                      </a:r>
                      <a:endParaRPr lang="ru-RU" sz="105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2023</a:t>
                      </a:r>
                      <a:endParaRPr lang="ru-RU" sz="105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139700"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050" b="1" dirty="0">
                          <a:solidFill>
                            <a:srgbClr val="000000"/>
                          </a:solidFill>
                          <a:effectLst/>
                          <a:latin typeface="+mn-lt"/>
                          <a:ea typeface="Times New Roman"/>
                          <a:cs typeface="Times New Roman"/>
                        </a:rPr>
                        <a:t>2024</a:t>
                      </a:r>
                      <a:endParaRPr lang="ru-RU" sz="1050" b="1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tx2">
                        <a:lumMod val="20000"/>
                        <a:lumOff val="80000"/>
                      </a:schemeClr>
                    </a:solidFill>
                  </a:tcPr>
                </a:tc>
              </a:tr>
              <a:tr h="690553">
                <a:tc>
                  <a:txBody>
                    <a:bodyPr/>
                    <a:lstStyle/>
                    <a:p>
                      <a:pPr marL="304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Увеличение на 15% числа посещений организаций культуры </a:t>
                      </a: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(%) (нарастающим итогом)</a:t>
                      </a:r>
                      <a:endParaRPr lang="ru-RU" sz="1400" b="1" u="none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12900,07</a:t>
                      </a:r>
                    </a:p>
                    <a:p>
                      <a:pPr marL="0" algn="ctr" defTabSz="914400" rtl="0" eaLnBrk="1" fontAlgn="ctr" latinLnBrk="0" hangingPunct="1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kern="1200" dirty="0" smtClean="0">
                          <a:solidFill>
                            <a:schemeClr val="tx1"/>
                          </a:solidFill>
                          <a:effectLst/>
                          <a:latin typeface="+mj-lt"/>
                          <a:ea typeface="Calibri"/>
                          <a:cs typeface="Times New Roman"/>
                        </a:rPr>
                        <a:t>тыс. посещений</a:t>
                      </a:r>
                      <a:endParaRPr lang="ru-RU" sz="1400" b="0" kern="1200" dirty="0">
                        <a:solidFill>
                          <a:schemeClr val="tx1"/>
                        </a:solidFill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2466" marR="2466" marT="2466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101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103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10033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105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107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9779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110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115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95000"/>
                        <a:alpha val="36000"/>
                      </a:schemeClr>
                    </a:solidFill>
                  </a:tcPr>
                </a:tc>
              </a:tr>
              <a:tr h="1060491">
                <a:tc>
                  <a:txBody>
                    <a:bodyPr/>
                    <a:lstStyle/>
                    <a:p>
                      <a:pPr marL="30480" algn="l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Увеличение числа обращений к цифровым ресурсам в сфере культуры в 5 раз </a:t>
                      </a:r>
                      <a:r>
                        <a:rPr lang="ru-RU" sz="1400" i="1" kern="1200" dirty="0" smtClean="0">
                          <a:solidFill>
                            <a:schemeClr val="tx1"/>
                          </a:solidFill>
                          <a:effectLst/>
                          <a:latin typeface="+mn-lt"/>
                          <a:ea typeface="+mn-ea"/>
                          <a:cs typeface="+mn-cs"/>
                        </a:rPr>
                        <a:t>(нарастающим итогом)</a:t>
                      </a:r>
                      <a:endParaRPr lang="ru-RU" sz="1400" dirty="0">
                        <a:effectLst/>
                        <a:latin typeface="+mn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0,070 </a:t>
                      </a:r>
                    </a:p>
                    <a:p>
                      <a:pPr algn="ctr">
                        <a:lnSpc>
                          <a:spcPts val="12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 smtClean="0">
                          <a:effectLst/>
                          <a:latin typeface="+mj-lt"/>
                          <a:ea typeface="Calibri"/>
                          <a:cs typeface="Times New Roman"/>
                        </a:rPr>
                        <a:t>млн. обращений</a:t>
                      </a:r>
                      <a:endParaRPr lang="ru-RU" sz="1400" b="0" dirty="0">
                        <a:effectLst/>
                        <a:latin typeface="+mj-lt"/>
                        <a:ea typeface="Calibri"/>
                        <a:cs typeface="Times New Roman"/>
                      </a:endParaRPr>
                    </a:p>
                  </a:txBody>
                  <a:tcPr marL="5200" marR="52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+mj-lt"/>
                          <a:ea typeface="Calibri"/>
                          <a:cs typeface="Times New Roman"/>
                        </a:rPr>
                        <a:t>0,07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>
                          <a:effectLst/>
                          <a:latin typeface="+mj-lt"/>
                          <a:ea typeface="Calibri"/>
                          <a:cs typeface="Times New Roman"/>
                        </a:rPr>
                        <a:t>0,11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42545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0,14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0,21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R="39370"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0,28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ru-RU" sz="1400" b="0" dirty="0">
                          <a:effectLst/>
                          <a:latin typeface="+mj-lt"/>
                          <a:ea typeface="Calibri"/>
                          <a:cs typeface="Times New Roman"/>
                        </a:rPr>
                        <a:t>0,35</a:t>
                      </a:r>
                    </a:p>
                  </a:txBody>
                  <a:tcPr marL="25400" marR="2540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>
                        <a:lumMod val="75000"/>
                        <a:alpha val="52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154808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_ШАБЛОН_МЭР_СО - копия">
  <a:themeElements>
    <a:clrScheme name="_ШАБЛОН_МЭР_СО - копия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_ШАБЛОН_МЭР_СО - копия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_ШАБЛОН_МЭР_СО - копи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_ШАБЛОН_МЭР_СО - копия">
  <a:themeElements>
    <a:clrScheme name="_ШАБЛОН_МЭР_СО - копия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FF00FF"/>
      </a:folHlink>
    </a:clrScheme>
    <a:fontScheme name="_ШАБЛОН_МЭР_СО - копия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_ШАБЛОН_МЭР_СО - копи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38100" dist="20000" dir="5400000" rotWithShape="0">
              <a:srgbClr val="000000">
                <a:alpha val="38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25400" cap="flat">
          <a:solidFill>
            <a:schemeClr val="accent1"/>
          </a:solidFill>
          <a:prstDash val="solid"/>
          <a:round/>
        </a:ln>
        <a:effectLst>
          <a:outerShdw blurRad="38100" dist="23000" dir="5400000" rotWithShape="0">
            <a:srgbClr val="000000">
              <a:alpha val="35000"/>
            </a:srgbClr>
          </a:outerShdw>
        </a:effectLst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chemeClr val="accent1"/>
          </a:solidFill>
          <a:prstDash val="solid"/>
          <a:round/>
        </a:ln>
        <a:effectLst>
          <a:outerShdw blurRad="38100" dist="20000" dir="5400000" rotWithShape="0">
            <a:srgbClr val="000000">
              <a:alpha val="38000"/>
            </a:srgbClr>
          </a:outerShdw>
        </a:effectLst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Arial"/>
            <a:ea typeface="Arial"/>
            <a:cs typeface="Arial"/>
            <a:sym typeface="Arial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2530</TotalTime>
  <Words>6490</Words>
  <Application>Microsoft Office PowerPoint</Application>
  <PresentationFormat>Экран (4:3)</PresentationFormat>
  <Paragraphs>1430</Paragraphs>
  <Slides>29</Slides>
  <Notes>26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29</vt:i4>
      </vt:variant>
    </vt:vector>
  </HeadingPairs>
  <TitlesOfParts>
    <vt:vector size="30" baseType="lpstr">
      <vt:lpstr>_ШАБЛОН_МЭР_СО - копия</vt:lpstr>
      <vt:lpstr>ИНФОРМАЦИЯ О РЕАЛИЗАЦИИ НАЦИОНАЛЬНЫХ ПРОЕКТОВ НА ТЕРРИТОРИИ МУНИЦИПАЛЬНОГО РАЙОНА КАМЫШЛИНСКИЙ</vt:lpstr>
      <vt:lpstr>Презентация PowerPoint</vt:lpstr>
      <vt:lpstr> </vt:lpstr>
      <vt:lpstr>Презентация PowerPoint</vt:lpstr>
      <vt:lpstr>Презентация PowerPoint</vt:lpstr>
      <vt:lpstr>НАЦИОНАЛЬНЫЙ ПРОЕКТ «ЗДРАВООХРАНЕНИЕ»  </vt:lpstr>
      <vt:lpstr>НАЦИОНАЛЬНЫЙ ПРОЕКТ «ЗДРАВООХРАНЕНИЕ» муниципальный район Камышлинский   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Презентация PowerPoint</vt:lpstr>
      <vt:lpstr>Презентация PowerPoint</vt:lpstr>
      <vt:lpstr>БЕЗОПАСНЫЕ И КАЧЕСТВЕННЫЕ АВТОМОБИЛЬНЫЕ ДОРОГИ муниципальный район Камышлинский</vt:lpstr>
      <vt:lpstr>Презентация PowerPoint</vt:lpstr>
      <vt:lpstr> </vt:lpstr>
      <vt:lpstr>Презентация PowerPoint</vt:lpstr>
      <vt:lpstr>Презентация PowerPoint</vt:lpstr>
      <vt:lpstr>Презентация PowerPoint</vt:lpstr>
      <vt:lpstr>Презентация PowerPoint</vt:lpstr>
      <vt:lpstr> </vt:lpstr>
      <vt:lpstr> 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НАЦИОНАЛЬНЫЙ ПРОЕКТ «Наименование»</dc:title>
  <dc:creator>Шайхова Л.Р.</dc:creator>
  <cp:lastModifiedBy>Дерябин</cp:lastModifiedBy>
  <cp:revision>94</cp:revision>
  <cp:lastPrinted>2019-03-13T16:09:54Z</cp:lastPrinted>
  <dcterms:modified xsi:type="dcterms:W3CDTF">2019-04-23T10:26:05Z</dcterms:modified>
</cp:coreProperties>
</file>