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29" r:id="rId2"/>
  </p:sldMasterIdLst>
  <p:notesMasterIdLst>
    <p:notesMasterId r:id="rId23"/>
  </p:notesMasterIdLst>
  <p:handoutMasterIdLst>
    <p:handoutMasterId r:id="rId24"/>
  </p:handoutMasterIdLst>
  <p:sldIdLst>
    <p:sldId id="356" r:id="rId3"/>
    <p:sldId id="455" r:id="rId4"/>
    <p:sldId id="447" r:id="rId5"/>
    <p:sldId id="454" r:id="rId6"/>
    <p:sldId id="453" r:id="rId7"/>
    <p:sldId id="423" r:id="rId8"/>
    <p:sldId id="456" r:id="rId9"/>
    <p:sldId id="389" r:id="rId10"/>
    <p:sldId id="431" r:id="rId11"/>
    <p:sldId id="443" r:id="rId12"/>
    <p:sldId id="434" r:id="rId13"/>
    <p:sldId id="435" r:id="rId14"/>
    <p:sldId id="457" r:id="rId15"/>
    <p:sldId id="458" r:id="rId16"/>
    <p:sldId id="459" r:id="rId17"/>
    <p:sldId id="460" r:id="rId18"/>
    <p:sldId id="440" r:id="rId19"/>
    <p:sldId id="461" r:id="rId20"/>
    <p:sldId id="462" r:id="rId21"/>
    <p:sldId id="444" r:id="rId2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офронов А.Н." initials="С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B050"/>
    <a:srgbClr val="0070AD"/>
    <a:srgbClr val="FF0000"/>
    <a:srgbClr val="00CC99"/>
    <a:srgbClr val="0070C1"/>
    <a:srgbClr val="00C0AD"/>
    <a:srgbClr val="1F497D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7905" autoAdjust="0"/>
  </p:normalViewPr>
  <p:slideViewPr>
    <p:cSldViewPr>
      <p:cViewPr>
        <p:scale>
          <a:sx n="80" d="100"/>
          <a:sy n="80" d="100"/>
        </p:scale>
        <p:origin x="-1302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Основной показатель:</a:t>
            </a:r>
          </a:p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ожидаемая</a:t>
            </a:r>
            <a:r>
              <a:rPr lang="ru-RU" baseline="0" dirty="0" smtClean="0">
                <a:solidFill>
                  <a:srgbClr val="C00000"/>
                </a:solidFill>
              </a:rPr>
              <a:t> продолжительность жизни </a:t>
            </a:r>
          </a:p>
          <a:p>
            <a:pPr>
              <a:defRPr/>
            </a:pPr>
            <a:r>
              <a:rPr lang="ru-RU" baseline="0" dirty="0" smtClean="0">
                <a:solidFill>
                  <a:srgbClr val="C00000"/>
                </a:solidFill>
              </a:rPr>
              <a:t>при рождении</a:t>
            </a:r>
            <a:endParaRPr lang="ru-RU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954390760908571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696105545794816E-2"/>
          <c:y val="0.22122875236084877"/>
          <c:w val="0.81204042716984259"/>
          <c:h val="0.5696861459837795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Самарская область</c:v>
                </c:pt>
              </c:strCache>
            </c:strRef>
          </c:tx>
          <c:dLbls>
            <c:dLbl>
              <c:idx val="13"/>
              <c:spPr/>
              <c:txPr>
                <a:bodyPr/>
                <a:lstStyle/>
                <a:p>
                  <a:pPr>
                    <a:defRPr sz="1800" baseline="0"/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3">
                  <c:v>2030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69.400000000000006</c:v>
                </c:pt>
                <c:pt idx="1">
                  <c:v>69.63</c:v>
                </c:pt>
                <c:pt idx="2">
                  <c:v>70.349999999999994</c:v>
                </c:pt>
                <c:pt idx="3">
                  <c:v>71.08</c:v>
                </c:pt>
                <c:pt idx="4">
                  <c:v>71.73</c:v>
                </c:pt>
                <c:pt idx="5">
                  <c:v>71.98</c:v>
                </c:pt>
                <c:pt idx="6">
                  <c:v>72.72</c:v>
                </c:pt>
                <c:pt idx="7">
                  <c:v>73.45</c:v>
                </c:pt>
                <c:pt idx="8">
                  <c:v>74.28</c:v>
                </c:pt>
                <c:pt idx="9">
                  <c:v>75.14</c:v>
                </c:pt>
                <c:pt idx="10">
                  <c:v>75.91</c:v>
                </c:pt>
                <c:pt idx="11">
                  <c:v>76.650000000000006</c:v>
                </c:pt>
                <c:pt idx="12">
                  <c:v>78</c:v>
                </c:pt>
                <c:pt idx="13">
                  <c:v>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354176"/>
        <c:axId val="99641600"/>
      </c:lineChart>
      <c:catAx>
        <c:axId val="11435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641600"/>
        <c:crosses val="autoZero"/>
        <c:auto val="1"/>
        <c:lblAlgn val="ctr"/>
        <c:lblOffset val="100"/>
        <c:noMultiLvlLbl val="0"/>
      </c:catAx>
      <c:valAx>
        <c:axId val="9964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354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94018363741293"/>
          <c:y val="0.61988667925786023"/>
          <c:w val="0.19505981636258704"/>
          <c:h val="0.2001974780579935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21599-5AA4-4B2A-8D85-63B4C02D98B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FFC20D-4A15-450B-8C5A-73F7CABAE37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Демографическая политика РФ</a:t>
          </a:r>
          <a:endParaRPr lang="ru-RU" sz="1800" b="1" dirty="0">
            <a:solidFill>
              <a:schemeClr val="bg1"/>
            </a:solidFill>
          </a:endParaRPr>
        </a:p>
      </dgm:t>
    </dgm:pt>
    <dgm:pt modelId="{A322D17F-FCDA-48E9-9EAE-355729E0211D}" type="parTrans" cxnId="{7D7F9FBB-CD17-4F56-BB37-BE177E152CF6}">
      <dgm:prSet/>
      <dgm:spPr/>
      <dgm:t>
        <a:bodyPr/>
        <a:lstStyle/>
        <a:p>
          <a:endParaRPr lang="ru-RU"/>
        </a:p>
      </dgm:t>
    </dgm:pt>
    <dgm:pt modelId="{D1A34B42-B6E1-483E-B44C-3973C76C9AA7}" type="sibTrans" cxnId="{7D7F9FBB-CD17-4F56-BB37-BE177E152CF6}">
      <dgm:prSet/>
      <dgm:spPr/>
      <dgm:t>
        <a:bodyPr/>
        <a:lstStyle/>
        <a:p>
          <a:endParaRPr lang="ru-RU"/>
        </a:p>
      </dgm:t>
    </dgm:pt>
    <dgm:pt modelId="{8325A4B4-4FB2-4075-93D0-46E210C29920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Указ Президента РФ от 07.05.2018 № 204</a:t>
          </a:r>
          <a:endParaRPr lang="ru-RU" b="1" dirty="0">
            <a:solidFill>
              <a:schemeClr val="bg1"/>
            </a:solidFill>
          </a:endParaRPr>
        </a:p>
      </dgm:t>
    </dgm:pt>
    <dgm:pt modelId="{E7000D10-D46A-4B30-B5ED-F3D1D307CC3C}" type="parTrans" cxnId="{1251B30F-C143-4FD0-8D34-AEBC4B59D135}">
      <dgm:prSet/>
      <dgm:spPr/>
      <dgm:t>
        <a:bodyPr/>
        <a:lstStyle/>
        <a:p>
          <a:endParaRPr lang="ru-RU"/>
        </a:p>
      </dgm:t>
    </dgm:pt>
    <dgm:pt modelId="{075B36C6-9D77-497A-9D19-1EE626A8D6BF}" type="sibTrans" cxnId="{1251B30F-C143-4FD0-8D34-AEBC4B59D135}">
      <dgm:prSet/>
      <dgm:spPr/>
      <dgm:t>
        <a:bodyPr/>
        <a:lstStyle/>
        <a:p>
          <a:endParaRPr lang="ru-RU"/>
        </a:p>
      </dgm:t>
    </dgm:pt>
    <dgm:pt modelId="{B8DC04CE-2C9E-44B2-8360-26B8EA5A909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ОПЖ к 2024 г. – 78 лет</a:t>
          </a:r>
          <a:endParaRPr lang="ru-RU" sz="1600" b="1" dirty="0">
            <a:solidFill>
              <a:srgbClr val="C00000"/>
            </a:solidFill>
          </a:endParaRPr>
        </a:p>
      </dgm:t>
    </dgm:pt>
    <dgm:pt modelId="{11D857B0-7076-4109-8136-FC9B3AF3CEA3}" type="parTrans" cxnId="{F96DA8FB-EE4E-42E6-A0B7-8AE9D0DC5015}">
      <dgm:prSet/>
      <dgm:spPr/>
      <dgm:t>
        <a:bodyPr/>
        <a:lstStyle/>
        <a:p>
          <a:endParaRPr lang="ru-RU"/>
        </a:p>
      </dgm:t>
    </dgm:pt>
    <dgm:pt modelId="{56F5E07B-9991-4A02-9BDE-BB79137BA5FD}" type="sibTrans" cxnId="{F96DA8FB-EE4E-42E6-A0B7-8AE9D0DC5015}">
      <dgm:prSet/>
      <dgm:spPr/>
      <dgm:t>
        <a:bodyPr/>
        <a:lstStyle/>
        <a:p>
          <a:endParaRPr lang="ru-RU"/>
        </a:p>
      </dgm:t>
    </dgm:pt>
    <dgm:pt modelId="{1ECFBC29-BF4C-45BE-B4AC-054EBDDE6CB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к 2030 г. – 80 лет</a:t>
          </a:r>
          <a:endParaRPr lang="ru-RU" sz="1600" b="1" dirty="0">
            <a:solidFill>
              <a:srgbClr val="C00000"/>
            </a:solidFill>
          </a:endParaRPr>
        </a:p>
      </dgm:t>
    </dgm:pt>
    <dgm:pt modelId="{21EACE5D-20DE-433F-87A0-1760F610DDB3}" type="sibTrans" cxnId="{FAA0A4B0-31E6-4C07-B4F6-40120F39DAB5}">
      <dgm:prSet/>
      <dgm:spPr/>
      <dgm:t>
        <a:bodyPr/>
        <a:lstStyle/>
        <a:p>
          <a:endParaRPr lang="ru-RU"/>
        </a:p>
      </dgm:t>
    </dgm:pt>
    <dgm:pt modelId="{28650C51-CD9C-4C99-AB31-813B841DDB17}" type="parTrans" cxnId="{FAA0A4B0-31E6-4C07-B4F6-40120F39DAB5}">
      <dgm:prSet/>
      <dgm:spPr/>
      <dgm:t>
        <a:bodyPr/>
        <a:lstStyle/>
        <a:p>
          <a:endParaRPr lang="ru-RU"/>
        </a:p>
      </dgm:t>
    </dgm:pt>
    <dgm:pt modelId="{528CDBF7-D831-4126-84AF-043CCFE4F444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Увеличение численности населения</a:t>
          </a:r>
          <a:endParaRPr lang="ru-RU" sz="1600" b="1" dirty="0">
            <a:solidFill>
              <a:srgbClr val="C00000"/>
            </a:solidFill>
          </a:endParaRPr>
        </a:p>
      </dgm:t>
    </dgm:pt>
    <dgm:pt modelId="{512314E1-6B09-4940-822E-544DC62CE88F}" type="parTrans" cxnId="{64ED02C2-253A-4B84-99F9-809CA4B53D7F}">
      <dgm:prSet/>
      <dgm:spPr/>
      <dgm:t>
        <a:bodyPr/>
        <a:lstStyle/>
        <a:p>
          <a:endParaRPr lang="ru-RU"/>
        </a:p>
      </dgm:t>
    </dgm:pt>
    <dgm:pt modelId="{F8516ABB-1876-44B8-A40C-79A9870739AC}" type="sibTrans" cxnId="{64ED02C2-253A-4B84-99F9-809CA4B53D7F}">
      <dgm:prSet/>
      <dgm:spPr/>
      <dgm:t>
        <a:bodyPr/>
        <a:lstStyle/>
        <a:p>
          <a:endParaRPr lang="ru-RU"/>
        </a:p>
      </dgm:t>
    </dgm:pt>
    <dgm:pt modelId="{DD6FD513-959E-44F7-8024-520F77989C76}">
      <dgm:prSet/>
      <dgm:spPr/>
      <dgm:t>
        <a:bodyPr/>
        <a:lstStyle/>
        <a:p>
          <a:endParaRPr lang="ru-RU" sz="800" dirty="0"/>
        </a:p>
      </dgm:t>
    </dgm:pt>
    <dgm:pt modelId="{108D4E28-B2E1-4DB3-B00C-257476453B34}" type="parTrans" cxnId="{246BED45-44C6-4531-894C-9577F96F7351}">
      <dgm:prSet/>
      <dgm:spPr/>
      <dgm:t>
        <a:bodyPr/>
        <a:lstStyle/>
        <a:p>
          <a:endParaRPr lang="ru-RU"/>
        </a:p>
      </dgm:t>
    </dgm:pt>
    <dgm:pt modelId="{6185EAB7-D0F4-4B55-9230-AC23B2B7233B}" type="sibTrans" cxnId="{246BED45-44C6-4531-894C-9577F96F7351}">
      <dgm:prSet/>
      <dgm:spPr/>
      <dgm:t>
        <a:bodyPr/>
        <a:lstStyle/>
        <a:p>
          <a:endParaRPr lang="ru-RU"/>
        </a:p>
      </dgm:t>
    </dgm:pt>
    <dgm:pt modelId="{A4E8609A-5A15-4730-A615-88E99A633A83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Улучшение качества жизни населения</a:t>
          </a:r>
          <a:endParaRPr lang="ru-RU" sz="800" dirty="0">
            <a:solidFill>
              <a:srgbClr val="C00000"/>
            </a:solidFill>
          </a:endParaRPr>
        </a:p>
      </dgm:t>
    </dgm:pt>
    <dgm:pt modelId="{F5076B64-F2E5-4486-8216-5F2C13BB660D}" type="parTrans" cxnId="{C2F951DA-45E4-48B7-BA61-59CA8A89C990}">
      <dgm:prSet/>
      <dgm:spPr/>
      <dgm:t>
        <a:bodyPr/>
        <a:lstStyle/>
        <a:p>
          <a:endParaRPr lang="ru-RU"/>
        </a:p>
      </dgm:t>
    </dgm:pt>
    <dgm:pt modelId="{32578379-155A-4E4F-AAB3-35B67EBC09FA}" type="sibTrans" cxnId="{C2F951DA-45E4-48B7-BA61-59CA8A89C990}">
      <dgm:prSet/>
      <dgm:spPr/>
      <dgm:t>
        <a:bodyPr/>
        <a:lstStyle/>
        <a:p>
          <a:endParaRPr lang="ru-RU"/>
        </a:p>
      </dgm:t>
    </dgm:pt>
    <dgm:pt modelId="{56DEB13A-48E2-4127-8DFD-3C1EF3849DA4}">
      <dgm:prSet phldrT="[Текст]"/>
      <dgm:spPr/>
      <dgm:t>
        <a:bodyPr/>
        <a:lstStyle/>
        <a:p>
          <a:endParaRPr lang="ru-RU" sz="800" b="1" dirty="0">
            <a:solidFill>
              <a:srgbClr val="C00000"/>
            </a:solidFill>
          </a:endParaRPr>
        </a:p>
      </dgm:t>
    </dgm:pt>
    <dgm:pt modelId="{15299494-668A-43A3-8FC9-BC9B46023806}" type="parTrans" cxnId="{0F742F63-A5F9-4A72-BF38-50654D171149}">
      <dgm:prSet/>
      <dgm:spPr/>
      <dgm:t>
        <a:bodyPr/>
        <a:lstStyle/>
        <a:p>
          <a:endParaRPr lang="ru-RU"/>
        </a:p>
      </dgm:t>
    </dgm:pt>
    <dgm:pt modelId="{537846E9-D14C-4B3E-986A-E89B5F99C5A0}" type="sibTrans" cxnId="{0F742F63-A5F9-4A72-BF38-50654D171149}">
      <dgm:prSet/>
      <dgm:spPr/>
      <dgm:t>
        <a:bodyPr/>
        <a:lstStyle/>
        <a:p>
          <a:endParaRPr lang="ru-RU"/>
        </a:p>
      </dgm:t>
    </dgm:pt>
    <dgm:pt modelId="{76B7D294-CC6F-4155-BD24-BB9F83A2B390}" type="pres">
      <dgm:prSet presAssocID="{BBC21599-5AA4-4B2A-8D85-63B4C02D98B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1EAA88-5B75-45E5-8CF3-319C03DFFD10}" type="pres">
      <dgm:prSet presAssocID="{58FFC20D-4A15-450B-8C5A-73F7CABAE379}" presName="linNode" presStyleCnt="0"/>
      <dgm:spPr/>
    </dgm:pt>
    <dgm:pt modelId="{370FDE1C-2516-486C-A09B-23F063134504}" type="pres">
      <dgm:prSet presAssocID="{58FFC20D-4A15-450B-8C5A-73F7CABAE379}" presName="parentShp" presStyleLbl="node1" presStyleIdx="0" presStyleCnt="2" custScaleX="255311" custScaleY="130921" custLinFactNeighborX="-71970" custLinFactNeighborY="-34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5F124-7CC6-462D-A1DA-0ED28BA80149}" type="pres">
      <dgm:prSet presAssocID="{58FFC20D-4A15-450B-8C5A-73F7CABAE379}" presName="childShp" presStyleLbl="bgAccFollowNode1" presStyleIdx="0" presStyleCnt="2" custScaleX="241608" custScaleY="130380" custLinFactNeighborX="5985" custLinFactNeighborY="-15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49E1D-99DE-42B5-84A7-349CDFA1AD9E}" type="pres">
      <dgm:prSet presAssocID="{D1A34B42-B6E1-483E-B44C-3973C76C9AA7}" presName="spacing" presStyleCnt="0"/>
      <dgm:spPr/>
    </dgm:pt>
    <dgm:pt modelId="{D6441FB2-F21C-4E6E-9EB5-AF18E817DA39}" type="pres">
      <dgm:prSet presAssocID="{8325A4B4-4FB2-4075-93D0-46E210C29920}" presName="linNode" presStyleCnt="0"/>
      <dgm:spPr/>
    </dgm:pt>
    <dgm:pt modelId="{B1817153-CA19-4146-BA96-0284CB1FB8C9}" type="pres">
      <dgm:prSet presAssocID="{8325A4B4-4FB2-4075-93D0-46E210C2992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B7901-E247-489E-96C6-DC3E1F395195}" type="pres">
      <dgm:prSet presAssocID="{8325A4B4-4FB2-4075-93D0-46E210C2992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F4BE9A-92B0-404F-8561-29879D20E523}" type="presOf" srcId="{528CDBF7-D831-4126-84AF-043CCFE4F444}" destId="{9405F124-7CC6-462D-A1DA-0ED28BA80149}" srcOrd="0" destOrd="1" presId="urn:microsoft.com/office/officeart/2005/8/layout/vList6"/>
    <dgm:cxn modelId="{662BA017-8CF4-4F58-BA9A-97EF65F48E08}" type="presOf" srcId="{BBC21599-5AA4-4B2A-8D85-63B4C02D98B6}" destId="{76B7D294-CC6F-4155-BD24-BB9F83A2B390}" srcOrd="0" destOrd="0" presId="urn:microsoft.com/office/officeart/2005/8/layout/vList6"/>
    <dgm:cxn modelId="{0F742F63-A5F9-4A72-BF38-50654D171149}" srcId="{8325A4B4-4FB2-4075-93D0-46E210C29920}" destId="{56DEB13A-48E2-4127-8DFD-3C1EF3849DA4}" srcOrd="0" destOrd="0" parTransId="{15299494-668A-43A3-8FC9-BC9B46023806}" sibTransId="{537846E9-D14C-4B3E-986A-E89B5F99C5A0}"/>
    <dgm:cxn modelId="{1251B30F-C143-4FD0-8D34-AEBC4B59D135}" srcId="{BBC21599-5AA4-4B2A-8D85-63B4C02D98B6}" destId="{8325A4B4-4FB2-4075-93D0-46E210C29920}" srcOrd="1" destOrd="0" parTransId="{E7000D10-D46A-4B30-B5ED-F3D1D307CC3C}" sibTransId="{075B36C6-9D77-497A-9D19-1EE626A8D6BF}"/>
    <dgm:cxn modelId="{02DD0DCC-897E-4121-A9E6-B3A09F58255C}" type="presOf" srcId="{A4E8609A-5A15-4730-A615-88E99A633A83}" destId="{9405F124-7CC6-462D-A1DA-0ED28BA80149}" srcOrd="0" destOrd="0" presId="urn:microsoft.com/office/officeart/2005/8/layout/vList6"/>
    <dgm:cxn modelId="{C2F951DA-45E4-48B7-BA61-59CA8A89C990}" srcId="{58FFC20D-4A15-450B-8C5A-73F7CABAE379}" destId="{A4E8609A-5A15-4730-A615-88E99A633A83}" srcOrd="0" destOrd="0" parTransId="{F5076B64-F2E5-4486-8216-5F2C13BB660D}" sibTransId="{32578379-155A-4E4F-AAB3-35B67EBC09FA}"/>
    <dgm:cxn modelId="{33D5B66C-470B-47D5-92B9-B20B24C88CC4}" type="presOf" srcId="{58FFC20D-4A15-450B-8C5A-73F7CABAE379}" destId="{370FDE1C-2516-486C-A09B-23F063134504}" srcOrd="0" destOrd="0" presId="urn:microsoft.com/office/officeart/2005/8/layout/vList6"/>
    <dgm:cxn modelId="{2DBA99F0-3E52-4246-BD39-A77AA043A249}" type="presOf" srcId="{1ECFBC29-BF4C-45BE-B4AC-054EBDDE6CB6}" destId="{217B7901-E247-489E-96C6-DC3E1F395195}" srcOrd="0" destOrd="2" presId="urn:microsoft.com/office/officeart/2005/8/layout/vList6"/>
    <dgm:cxn modelId="{0131F08A-26E1-4081-9402-E957A8C46F31}" type="presOf" srcId="{56DEB13A-48E2-4127-8DFD-3C1EF3849DA4}" destId="{217B7901-E247-489E-96C6-DC3E1F395195}" srcOrd="0" destOrd="0" presId="urn:microsoft.com/office/officeart/2005/8/layout/vList6"/>
    <dgm:cxn modelId="{A880FAEC-6813-4DA6-8FF2-38AEBB90BC04}" type="presOf" srcId="{DD6FD513-959E-44F7-8024-520F77989C76}" destId="{9405F124-7CC6-462D-A1DA-0ED28BA80149}" srcOrd="0" destOrd="2" presId="urn:microsoft.com/office/officeart/2005/8/layout/vList6"/>
    <dgm:cxn modelId="{7D7F9FBB-CD17-4F56-BB37-BE177E152CF6}" srcId="{BBC21599-5AA4-4B2A-8D85-63B4C02D98B6}" destId="{58FFC20D-4A15-450B-8C5A-73F7CABAE379}" srcOrd="0" destOrd="0" parTransId="{A322D17F-FCDA-48E9-9EAE-355729E0211D}" sibTransId="{D1A34B42-B6E1-483E-B44C-3973C76C9AA7}"/>
    <dgm:cxn modelId="{27134187-893A-408D-A6D0-98CC52D9C7CC}" type="presOf" srcId="{B8DC04CE-2C9E-44B2-8360-26B8EA5A9094}" destId="{217B7901-E247-489E-96C6-DC3E1F395195}" srcOrd="0" destOrd="1" presId="urn:microsoft.com/office/officeart/2005/8/layout/vList6"/>
    <dgm:cxn modelId="{2CC86961-413D-4B74-82D5-814C045C6BBC}" type="presOf" srcId="{8325A4B4-4FB2-4075-93D0-46E210C29920}" destId="{B1817153-CA19-4146-BA96-0284CB1FB8C9}" srcOrd="0" destOrd="0" presId="urn:microsoft.com/office/officeart/2005/8/layout/vList6"/>
    <dgm:cxn modelId="{FAA0A4B0-31E6-4C07-B4F6-40120F39DAB5}" srcId="{8325A4B4-4FB2-4075-93D0-46E210C29920}" destId="{1ECFBC29-BF4C-45BE-B4AC-054EBDDE6CB6}" srcOrd="2" destOrd="0" parTransId="{28650C51-CD9C-4C99-AB31-813B841DDB17}" sibTransId="{21EACE5D-20DE-433F-87A0-1760F610DDB3}"/>
    <dgm:cxn modelId="{F96DA8FB-EE4E-42E6-A0B7-8AE9D0DC5015}" srcId="{8325A4B4-4FB2-4075-93D0-46E210C29920}" destId="{B8DC04CE-2C9E-44B2-8360-26B8EA5A9094}" srcOrd="1" destOrd="0" parTransId="{11D857B0-7076-4109-8136-FC9B3AF3CEA3}" sibTransId="{56F5E07B-9991-4A02-9BDE-BB79137BA5FD}"/>
    <dgm:cxn modelId="{246BED45-44C6-4531-894C-9577F96F7351}" srcId="{58FFC20D-4A15-450B-8C5A-73F7CABAE379}" destId="{DD6FD513-959E-44F7-8024-520F77989C76}" srcOrd="2" destOrd="0" parTransId="{108D4E28-B2E1-4DB3-B00C-257476453B34}" sibTransId="{6185EAB7-D0F4-4B55-9230-AC23B2B7233B}"/>
    <dgm:cxn modelId="{64ED02C2-253A-4B84-99F9-809CA4B53D7F}" srcId="{58FFC20D-4A15-450B-8C5A-73F7CABAE379}" destId="{528CDBF7-D831-4126-84AF-043CCFE4F444}" srcOrd="1" destOrd="0" parTransId="{512314E1-6B09-4940-822E-544DC62CE88F}" sibTransId="{F8516ABB-1876-44B8-A40C-79A9870739AC}"/>
    <dgm:cxn modelId="{8A617AF2-A7AF-4C7E-A00B-136ABCFBAB6A}" type="presParOf" srcId="{76B7D294-CC6F-4155-BD24-BB9F83A2B390}" destId="{D01EAA88-5B75-45E5-8CF3-319C03DFFD10}" srcOrd="0" destOrd="0" presId="urn:microsoft.com/office/officeart/2005/8/layout/vList6"/>
    <dgm:cxn modelId="{3F5F79B6-1F65-46D2-A918-995BA6DC786A}" type="presParOf" srcId="{D01EAA88-5B75-45E5-8CF3-319C03DFFD10}" destId="{370FDE1C-2516-486C-A09B-23F063134504}" srcOrd="0" destOrd="0" presId="urn:microsoft.com/office/officeart/2005/8/layout/vList6"/>
    <dgm:cxn modelId="{F78EEF7E-0EC0-43BD-8ED8-659A5E025A9E}" type="presParOf" srcId="{D01EAA88-5B75-45E5-8CF3-319C03DFFD10}" destId="{9405F124-7CC6-462D-A1DA-0ED28BA80149}" srcOrd="1" destOrd="0" presId="urn:microsoft.com/office/officeart/2005/8/layout/vList6"/>
    <dgm:cxn modelId="{6A382CCD-CE63-4241-B757-29B7C6184359}" type="presParOf" srcId="{76B7D294-CC6F-4155-BD24-BB9F83A2B390}" destId="{F2049E1D-99DE-42B5-84A7-349CDFA1AD9E}" srcOrd="1" destOrd="0" presId="urn:microsoft.com/office/officeart/2005/8/layout/vList6"/>
    <dgm:cxn modelId="{6760B792-B56F-4BE2-B38E-3FE18E1366C4}" type="presParOf" srcId="{76B7D294-CC6F-4155-BD24-BB9F83A2B390}" destId="{D6441FB2-F21C-4E6E-9EB5-AF18E817DA39}" srcOrd="2" destOrd="0" presId="urn:microsoft.com/office/officeart/2005/8/layout/vList6"/>
    <dgm:cxn modelId="{7A925B2A-0073-4CC4-96DD-4CCF6C55FF84}" type="presParOf" srcId="{D6441FB2-F21C-4E6E-9EB5-AF18E817DA39}" destId="{B1817153-CA19-4146-BA96-0284CB1FB8C9}" srcOrd="0" destOrd="0" presId="urn:microsoft.com/office/officeart/2005/8/layout/vList6"/>
    <dgm:cxn modelId="{07FD493F-A8BA-4DC2-A294-7EE85C978978}" type="presParOf" srcId="{D6441FB2-F21C-4E6E-9EB5-AF18E817DA39}" destId="{217B7901-E247-489E-96C6-DC3E1F39519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365CC9-30EE-46F9-A431-15C05F01AD2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01372-5103-45FD-AEF3-10F41C5A45C6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rgbClr val="623B2A"/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E6CEB98-FB7F-4564-99CB-F65A3FEFBD86}" type="parTrans" cxnId="{09D0674E-A8A2-4A3B-A4EA-F1C6DCC48316}">
      <dgm:prSet/>
      <dgm:spPr/>
      <dgm:t>
        <a:bodyPr/>
        <a:lstStyle/>
        <a:p>
          <a:endParaRPr lang="ru-RU"/>
        </a:p>
      </dgm:t>
    </dgm:pt>
    <dgm:pt modelId="{4D541FAF-B25B-4A6E-9F43-418E1E0EA00E}" type="sibTrans" cxnId="{09D0674E-A8A2-4A3B-A4EA-F1C6DCC48316}">
      <dgm:prSet/>
      <dgm:spPr/>
      <dgm:t>
        <a:bodyPr/>
        <a:lstStyle/>
        <a:p>
          <a:endParaRPr lang="ru-RU"/>
        </a:p>
      </dgm:t>
    </dgm:pt>
    <dgm:pt modelId="{9F498B76-3EE4-4602-A78C-15D9E80320BB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Министерством здравоохранения Самарской области разработаны паспорта региональной составляющей национального проекта «Здравоохранение»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BC331-3479-4C4A-949E-A54B89DAA43A}" type="parTrans" cxnId="{52E47CAF-7310-41E1-80E9-FCE87A83DFF4}">
      <dgm:prSet/>
      <dgm:spPr/>
      <dgm:t>
        <a:bodyPr/>
        <a:lstStyle/>
        <a:p>
          <a:endParaRPr lang="ru-RU"/>
        </a:p>
      </dgm:t>
    </dgm:pt>
    <dgm:pt modelId="{2662A174-C1E9-455F-80A1-428A9F327253}" type="sibTrans" cxnId="{52E47CAF-7310-41E1-80E9-FCE87A83DFF4}">
      <dgm:prSet/>
      <dgm:spPr/>
      <dgm:t>
        <a:bodyPr/>
        <a:lstStyle/>
        <a:p>
          <a:endParaRPr lang="ru-RU"/>
        </a:p>
      </dgm:t>
    </dgm:pt>
    <dgm:pt modelId="{3C3B598B-2326-4143-B5A7-291373567E1D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rgbClr val="623B2A"/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EBD4AEC-6C3B-43FC-8712-61FCE31C3544}" type="parTrans" cxnId="{F264418D-94D3-4DB5-B471-07307534698E}">
      <dgm:prSet/>
      <dgm:spPr/>
      <dgm:t>
        <a:bodyPr/>
        <a:lstStyle/>
        <a:p>
          <a:endParaRPr lang="ru-RU"/>
        </a:p>
      </dgm:t>
    </dgm:pt>
    <dgm:pt modelId="{B24BACD4-99B8-4B44-952B-FA9F15DFBC3F}" type="sibTrans" cxnId="{F264418D-94D3-4DB5-B471-07307534698E}">
      <dgm:prSet/>
      <dgm:spPr/>
      <dgm:t>
        <a:bodyPr/>
        <a:lstStyle/>
        <a:p>
          <a:endParaRPr lang="ru-RU"/>
        </a:p>
      </dgm:t>
    </dgm:pt>
    <dgm:pt modelId="{E321AE91-AE35-4A51-B2B8-CBFB5936F4B0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rgbClr val="623B2A"/>
          </a:solidFill>
        </a:ln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02286529-F571-4AA8-BACB-BF77D3934D0E}" type="parTrans" cxnId="{F8316529-E308-4DE4-B853-789A132F473D}">
      <dgm:prSet/>
      <dgm:spPr/>
      <dgm:t>
        <a:bodyPr/>
        <a:lstStyle/>
        <a:p>
          <a:endParaRPr lang="ru-RU"/>
        </a:p>
      </dgm:t>
    </dgm:pt>
    <dgm:pt modelId="{27980340-D3C3-43ED-8822-5C27F04C5162}" type="sibTrans" cxnId="{F8316529-E308-4DE4-B853-789A132F473D}">
      <dgm:prSet/>
      <dgm:spPr/>
      <dgm:t>
        <a:bodyPr/>
        <a:lstStyle/>
        <a:p>
          <a:endParaRPr lang="ru-RU"/>
        </a:p>
      </dgm:t>
    </dgm:pt>
    <dgm:pt modelId="{94E3155B-4ED6-4209-81CF-BCCAE5ADB03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7CC7CDA8-DF95-4420-AB01-560FFFD54863}" type="parTrans" cxnId="{1B42BDB0-8C4D-45FC-ADB9-743ADEB30725}">
      <dgm:prSet/>
      <dgm:spPr/>
      <dgm:t>
        <a:bodyPr/>
        <a:lstStyle/>
        <a:p>
          <a:endParaRPr lang="ru-RU"/>
        </a:p>
      </dgm:t>
    </dgm:pt>
    <dgm:pt modelId="{7970A536-2BFC-4AA5-A459-1DC98179CEC2}" type="sibTrans" cxnId="{1B42BDB0-8C4D-45FC-ADB9-743ADEB30725}">
      <dgm:prSet/>
      <dgm:spPr/>
      <dgm:t>
        <a:bodyPr/>
        <a:lstStyle/>
        <a:p>
          <a:endParaRPr lang="ru-RU"/>
        </a:p>
      </dgm:t>
    </dgm:pt>
    <dgm:pt modelId="{A3A19B24-E52A-4D8C-A5E9-243A8D383B1D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rgbClr val="623B2A"/>
          </a:solidFill>
        </a:ln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B6222CC2-8978-4E49-869B-9F1C2A5F0227}" type="parTrans" cxnId="{265E2A55-F388-4344-9D37-BD90F8543563}">
      <dgm:prSet/>
      <dgm:spPr/>
      <dgm:t>
        <a:bodyPr/>
        <a:lstStyle/>
        <a:p>
          <a:endParaRPr lang="ru-RU"/>
        </a:p>
      </dgm:t>
    </dgm:pt>
    <dgm:pt modelId="{C42CC3FE-8D9E-4A9F-B898-E2C9E7F38AE2}" type="sibTrans" cxnId="{265E2A55-F388-4344-9D37-BD90F8543563}">
      <dgm:prSet/>
      <dgm:spPr/>
      <dgm:t>
        <a:bodyPr/>
        <a:lstStyle/>
        <a:p>
          <a:endParaRPr lang="ru-RU"/>
        </a:p>
      </dgm:t>
    </dgm:pt>
    <dgm:pt modelId="{DC065604-3C78-4E61-B28D-8936202816AE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rgbClr val="623B2A"/>
          </a:solidFill>
        </a:ln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8735847E-5442-4119-BDF6-9D1C7DAF6075}" type="parTrans" cxnId="{0157060A-86A9-4E53-BA9D-86DF9F45AAB4}">
      <dgm:prSet/>
      <dgm:spPr/>
      <dgm:t>
        <a:bodyPr/>
        <a:lstStyle/>
        <a:p>
          <a:endParaRPr lang="ru-RU"/>
        </a:p>
      </dgm:t>
    </dgm:pt>
    <dgm:pt modelId="{F809CFE7-ECAC-4000-8FCB-21E3C2CCF067}" type="sibTrans" cxnId="{0157060A-86A9-4E53-BA9D-86DF9F45AAB4}">
      <dgm:prSet/>
      <dgm:spPr/>
      <dgm:t>
        <a:bodyPr/>
        <a:lstStyle/>
        <a:p>
          <a:endParaRPr lang="ru-RU"/>
        </a:p>
      </dgm:t>
    </dgm:pt>
    <dgm:pt modelId="{FB19C509-4ECF-42E7-B6E4-AE95BE633D3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pPr algn="just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ОИВ + ОМСУ</a:t>
          </a:r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09377A0D-DF0F-4E4E-8D7F-5734434BD47F}" type="parTrans" cxnId="{50C8DE4F-25E4-4DC6-8C7C-FA0F1522097D}">
      <dgm:prSet/>
      <dgm:spPr/>
      <dgm:t>
        <a:bodyPr/>
        <a:lstStyle/>
        <a:p>
          <a:endParaRPr lang="ru-RU"/>
        </a:p>
      </dgm:t>
    </dgm:pt>
    <dgm:pt modelId="{C5DA4BF0-2F7F-4141-803B-38CAB00E0548}" type="sibTrans" cxnId="{50C8DE4F-25E4-4DC6-8C7C-FA0F1522097D}">
      <dgm:prSet/>
      <dgm:spPr/>
      <dgm:t>
        <a:bodyPr/>
        <a:lstStyle/>
        <a:p>
          <a:endParaRPr lang="ru-RU"/>
        </a:p>
      </dgm:t>
    </dgm:pt>
    <dgm:pt modelId="{784D0662-A36D-456F-A5F8-3B29132B6AE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9FDFC6B6-A0FE-427B-A586-E0F4F98DB868}" type="parTrans" cxnId="{9AF55F18-8C64-472C-82C9-7CED0D7221CD}">
      <dgm:prSet/>
      <dgm:spPr/>
      <dgm:t>
        <a:bodyPr/>
        <a:lstStyle/>
        <a:p>
          <a:endParaRPr lang="ru-RU"/>
        </a:p>
      </dgm:t>
    </dgm:pt>
    <dgm:pt modelId="{F90787A9-1FCA-4EFC-B158-1DC6EDDFCA95}" type="sibTrans" cxnId="{9AF55F18-8C64-472C-82C9-7CED0D7221CD}">
      <dgm:prSet/>
      <dgm:spPr/>
      <dgm:t>
        <a:bodyPr/>
        <a:lstStyle/>
        <a:p>
          <a:endParaRPr lang="ru-RU"/>
        </a:p>
      </dgm:t>
    </dgm:pt>
    <dgm:pt modelId="{58D19C99-580B-406A-8AEA-5663B00C6B4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E3AA7FD-E6DE-47BE-855B-63186C996FD1}" type="sibTrans" cxnId="{258FEC6C-153E-4EC5-89D9-A4C5D6D04BF0}">
      <dgm:prSet/>
      <dgm:spPr/>
      <dgm:t>
        <a:bodyPr/>
        <a:lstStyle/>
        <a:p>
          <a:endParaRPr lang="ru-RU"/>
        </a:p>
      </dgm:t>
    </dgm:pt>
    <dgm:pt modelId="{920B5082-B8B9-4C45-A475-F0F69F0ACAFA}" type="parTrans" cxnId="{258FEC6C-153E-4EC5-89D9-A4C5D6D04BF0}">
      <dgm:prSet/>
      <dgm:spPr/>
      <dgm:t>
        <a:bodyPr/>
        <a:lstStyle/>
        <a:p>
          <a:endParaRPr lang="ru-RU"/>
        </a:p>
      </dgm:t>
    </dgm:pt>
    <dgm:pt modelId="{3D80294D-C3C2-4A59-BD2A-7B73CE281EE6}">
      <dgm:prSet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Министерством здравоохранения Самарской области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декомпозированы показатели для ОМСУ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4D304-6064-4F30-9922-3B91E7501656}" type="parTrans" cxnId="{31591413-ED91-4503-B7EA-968424AF7559}">
      <dgm:prSet/>
      <dgm:spPr/>
      <dgm:t>
        <a:bodyPr/>
        <a:lstStyle/>
        <a:p>
          <a:endParaRPr lang="ru-RU"/>
        </a:p>
      </dgm:t>
    </dgm:pt>
    <dgm:pt modelId="{A9B98136-1007-4A5E-8003-72D588C6711A}" type="sibTrans" cxnId="{31591413-ED91-4503-B7EA-968424AF7559}">
      <dgm:prSet/>
      <dgm:spPr/>
      <dgm:t>
        <a:bodyPr/>
        <a:lstStyle/>
        <a:p>
          <a:endParaRPr lang="ru-RU"/>
        </a:p>
      </dgm:t>
    </dgm:pt>
    <dgm:pt modelId="{05D569BA-DA52-4A80-AD17-E5F29032E17E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ОМСУ показателей в соответствии со статьями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3,6,7 закона Самарской области от 03.10.2014 № 82-ГД </a:t>
          </a:r>
        </a:p>
      </dgm:t>
    </dgm:pt>
    <dgm:pt modelId="{83A3D309-19CB-4951-BA83-645315D3CD58}" type="parTrans" cxnId="{765347C3-B6AB-4DE6-8004-793BF4426553}">
      <dgm:prSet/>
      <dgm:spPr/>
      <dgm:t>
        <a:bodyPr/>
        <a:lstStyle/>
        <a:p>
          <a:endParaRPr lang="ru-RU"/>
        </a:p>
      </dgm:t>
    </dgm:pt>
    <dgm:pt modelId="{30C02A6A-D889-4748-AB64-0B190CB0E958}" type="sibTrans" cxnId="{765347C3-B6AB-4DE6-8004-793BF4426553}">
      <dgm:prSet/>
      <dgm:spPr/>
      <dgm:t>
        <a:bodyPr/>
        <a:lstStyle/>
        <a:p>
          <a:endParaRPr lang="ru-RU"/>
        </a:p>
      </dgm:t>
    </dgm:pt>
    <dgm:pt modelId="{C6217DD1-D8BC-4CC3-9673-28ED4D56BCB9}">
      <dgm:prSet custT="1"/>
      <dgm:spPr/>
      <dgm:t>
        <a:bodyPr/>
        <a:lstStyle/>
        <a:p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EC9B6B38-3EB6-4CCD-B2F3-E4AFD7759E97}" type="parTrans" cxnId="{9D3ACF37-32DB-4939-AB1D-33A365C42E47}">
      <dgm:prSet/>
      <dgm:spPr/>
      <dgm:t>
        <a:bodyPr/>
        <a:lstStyle/>
        <a:p>
          <a:endParaRPr lang="ru-RU"/>
        </a:p>
      </dgm:t>
    </dgm:pt>
    <dgm:pt modelId="{A3153D2B-2355-441A-B6B3-481B00E659C1}" type="sibTrans" cxnId="{9D3ACF37-32DB-4939-AB1D-33A365C42E47}">
      <dgm:prSet/>
      <dgm:spPr/>
      <dgm:t>
        <a:bodyPr/>
        <a:lstStyle/>
        <a:p>
          <a:endParaRPr lang="ru-RU"/>
        </a:p>
      </dgm:t>
    </dgm:pt>
    <dgm:pt modelId="{F5F21C02-B780-4C6E-8709-C52625B3A841}">
      <dgm:prSet custT="1"/>
      <dgm:spPr/>
      <dgm:t>
        <a:bodyPr/>
        <a:lstStyle/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36261-9602-465E-A2DF-31E9443839EE}" type="parTrans" cxnId="{04928DDD-8682-432A-9A3D-9C7FFE7B3655}">
      <dgm:prSet/>
      <dgm:spPr/>
      <dgm:t>
        <a:bodyPr/>
        <a:lstStyle/>
        <a:p>
          <a:endParaRPr lang="ru-RU"/>
        </a:p>
      </dgm:t>
    </dgm:pt>
    <dgm:pt modelId="{55EBC37C-A919-417E-9C39-CE65318715BD}" type="sibTrans" cxnId="{04928DDD-8682-432A-9A3D-9C7FFE7B3655}">
      <dgm:prSet/>
      <dgm:spPr/>
      <dgm:t>
        <a:bodyPr/>
        <a:lstStyle/>
        <a:p>
          <a:endParaRPr lang="ru-RU"/>
        </a:p>
      </dgm:t>
    </dgm:pt>
    <dgm:pt modelId="{EDB3476C-87C2-49B8-8949-D73832ED3D63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целей, задач и результатов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НП к 2024 году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E54F5-3EE9-47F1-8C7D-E989E5EA3639}" type="parTrans" cxnId="{8FD774FD-829F-41E3-B080-77FA43AC250F}">
      <dgm:prSet/>
      <dgm:spPr/>
      <dgm:t>
        <a:bodyPr/>
        <a:lstStyle/>
        <a:p>
          <a:endParaRPr lang="ru-RU"/>
        </a:p>
      </dgm:t>
    </dgm:pt>
    <dgm:pt modelId="{9E9CB297-E743-419C-B666-CC83CA6EE929}" type="sibTrans" cxnId="{8FD774FD-829F-41E3-B080-77FA43AC250F}">
      <dgm:prSet/>
      <dgm:spPr/>
      <dgm:t>
        <a:bodyPr/>
        <a:lstStyle/>
        <a:p>
          <a:endParaRPr lang="ru-RU"/>
        </a:p>
      </dgm:t>
    </dgm:pt>
    <dgm:pt modelId="{97C8801C-ACF6-4851-858A-35F8167D04FE}">
      <dgm:prSet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1C4F4-B196-408D-956F-064B9DAC3395}" type="parTrans" cxnId="{3C0924D2-D106-48C5-9CDE-A74D22BC31B9}">
      <dgm:prSet/>
      <dgm:spPr/>
      <dgm:t>
        <a:bodyPr/>
        <a:lstStyle/>
        <a:p>
          <a:endParaRPr lang="ru-RU"/>
        </a:p>
      </dgm:t>
    </dgm:pt>
    <dgm:pt modelId="{519595EB-0368-45E2-9E8F-F5C87CE12A6B}" type="sibTrans" cxnId="{3C0924D2-D106-48C5-9CDE-A74D22BC31B9}">
      <dgm:prSet/>
      <dgm:spPr/>
      <dgm:t>
        <a:bodyPr/>
        <a:lstStyle/>
        <a:p>
          <a:endParaRPr lang="ru-RU"/>
        </a:p>
      </dgm:t>
    </dgm:pt>
    <dgm:pt modelId="{6EA93A7B-93AE-40C7-9387-DB043C0BC824}">
      <dgm:prSet custT="1"/>
      <dgm:spPr/>
      <dgm:t>
        <a:bodyPr/>
        <a:lstStyle/>
        <a:p>
          <a:endParaRPr lang="ru-RU" sz="1100" dirty="0">
            <a:latin typeface="Arial" pitchFamily="34" charset="0"/>
            <a:cs typeface="Arial" pitchFamily="34" charset="0"/>
          </a:endParaRPr>
        </a:p>
      </dgm:t>
    </dgm:pt>
    <dgm:pt modelId="{EBFE14F3-6C94-41DB-A75B-5C5CFF618AFC}" type="parTrans" cxnId="{FB65614B-3AAB-4B35-B3BF-02DF255B2E8A}">
      <dgm:prSet/>
      <dgm:spPr/>
      <dgm:t>
        <a:bodyPr/>
        <a:lstStyle/>
        <a:p>
          <a:endParaRPr lang="ru-RU"/>
        </a:p>
      </dgm:t>
    </dgm:pt>
    <dgm:pt modelId="{94E115FA-CEE1-4866-A563-86AA3ECD39A9}" type="sibTrans" cxnId="{FB65614B-3AAB-4B35-B3BF-02DF255B2E8A}">
      <dgm:prSet/>
      <dgm:spPr/>
      <dgm:t>
        <a:bodyPr/>
        <a:lstStyle/>
        <a:p>
          <a:endParaRPr lang="ru-RU"/>
        </a:p>
      </dgm:t>
    </dgm:pt>
    <dgm:pt modelId="{11D30A65-C6E7-40EA-8135-73494A41F10C}">
      <dgm:prSet custT="1"/>
      <dgm:spPr/>
      <dgm:t>
        <a:bodyPr/>
        <a:lstStyle/>
        <a:p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4A6AC7-0CDB-4985-A9B5-AC99F6D4C8FA}" type="parTrans" cxnId="{F7BF7924-CEAD-45F5-967A-116D2D1B34C6}">
      <dgm:prSet/>
      <dgm:spPr/>
      <dgm:t>
        <a:bodyPr/>
        <a:lstStyle/>
        <a:p>
          <a:endParaRPr lang="ru-RU"/>
        </a:p>
      </dgm:t>
    </dgm:pt>
    <dgm:pt modelId="{2FFA7DDF-A394-467D-B137-AB3ED3EE970C}" type="sibTrans" cxnId="{F7BF7924-CEAD-45F5-967A-116D2D1B34C6}">
      <dgm:prSet/>
      <dgm:spPr/>
      <dgm:t>
        <a:bodyPr/>
        <a:lstStyle/>
        <a:p>
          <a:endParaRPr lang="ru-RU"/>
        </a:p>
      </dgm:t>
    </dgm:pt>
    <dgm:pt modelId="{AE8CAA23-0A65-4714-9B22-5967897F7A73}" type="pres">
      <dgm:prSet presAssocID="{4E365CC9-30EE-46F9-A431-15C05F01AD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E5794-50BA-4A8B-BFA3-4D0E7CB97523}" type="pres">
      <dgm:prSet presAssocID="{22D01372-5103-45FD-AEF3-10F41C5A45C6}" presName="composite" presStyleCnt="0"/>
      <dgm:spPr/>
    </dgm:pt>
    <dgm:pt modelId="{7E8CD171-1DFF-4D86-82FD-A076CC7E9968}" type="pres">
      <dgm:prSet presAssocID="{22D01372-5103-45FD-AEF3-10F41C5A45C6}" presName="parentText" presStyleLbl="alignNode1" presStyleIdx="0" presStyleCnt="5" custScaleX="96745" custLinFactNeighborX="1164" custLinFactNeighborY="-1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5B5D4-74A9-4745-82BF-7F7EC6674E76}" type="pres">
      <dgm:prSet presAssocID="{22D01372-5103-45FD-AEF3-10F41C5A45C6}" presName="descendantText" presStyleLbl="alignAcc1" presStyleIdx="0" presStyleCnt="5" custAng="0" custScaleX="98496" custScaleY="115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08013-42D8-40A1-9F6F-949D4A0DD657}" type="pres">
      <dgm:prSet presAssocID="{4D541FAF-B25B-4A6E-9F43-418E1E0EA00E}" presName="sp" presStyleCnt="0"/>
      <dgm:spPr/>
    </dgm:pt>
    <dgm:pt modelId="{7E8B1976-3235-48B4-9FF7-919B04E3004B}" type="pres">
      <dgm:prSet presAssocID="{3C3B598B-2326-4143-B5A7-291373567E1D}" presName="composite" presStyleCnt="0"/>
      <dgm:spPr/>
    </dgm:pt>
    <dgm:pt modelId="{7B1E0604-8B42-46E5-9EBA-6D80DBC8C7CF}" type="pres">
      <dgm:prSet presAssocID="{3C3B598B-2326-4143-B5A7-291373567E1D}" presName="parentText" presStyleLbl="alignNode1" presStyleIdx="1" presStyleCnt="5" custLinFactNeighborY="-3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D69C6-A14F-4709-9545-58E53B1A28DE}" type="pres">
      <dgm:prSet presAssocID="{3C3B598B-2326-4143-B5A7-291373567E1D}" presName="descendantText" presStyleLbl="alignAcc1" presStyleIdx="1" presStyleCnt="5" custScaleX="98810" custScaleY="118378" custLinFactNeighborX="42" custLinFactNeighborY="-2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F0F5E-A4EE-4D60-9928-64C89E7AD282}" type="pres">
      <dgm:prSet presAssocID="{B24BACD4-99B8-4B44-952B-FA9F15DFBC3F}" presName="sp" presStyleCnt="0"/>
      <dgm:spPr/>
    </dgm:pt>
    <dgm:pt modelId="{9E37C8F7-DE80-4A7E-B571-B5042582E4A3}" type="pres">
      <dgm:prSet presAssocID="{E321AE91-AE35-4A51-B2B8-CBFB5936F4B0}" presName="composite" presStyleCnt="0"/>
      <dgm:spPr/>
    </dgm:pt>
    <dgm:pt modelId="{FDF58E49-6AE5-413C-B425-4C45FF62302B}" type="pres">
      <dgm:prSet presAssocID="{E321AE91-AE35-4A51-B2B8-CBFB5936F4B0}" presName="parentText" presStyleLbl="alignNode1" presStyleIdx="2" presStyleCnt="5" custLinFactNeighborY="-2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1D36F-B451-4AD1-9535-36A252049CB4}" type="pres">
      <dgm:prSet presAssocID="{E321AE91-AE35-4A51-B2B8-CBFB5936F4B0}" presName="descendantText" presStyleLbl="alignAcc1" presStyleIdx="2" presStyleCnt="5" custScaleX="98735" custScaleY="110413" custLinFactNeighborX="698" custLinFactNeighborY="4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7DC9E-AF58-434D-B444-27A5BFFBAC89}" type="pres">
      <dgm:prSet presAssocID="{27980340-D3C3-43ED-8822-5C27F04C5162}" presName="sp" presStyleCnt="0"/>
      <dgm:spPr/>
    </dgm:pt>
    <dgm:pt modelId="{5A8844EC-C3E5-4C21-9A68-D6C26F58E50A}" type="pres">
      <dgm:prSet presAssocID="{A3A19B24-E52A-4D8C-A5E9-243A8D383B1D}" presName="composite" presStyleCnt="0"/>
      <dgm:spPr/>
    </dgm:pt>
    <dgm:pt modelId="{E2251EC6-3F1F-4B38-89EA-9E1F1756E961}" type="pres">
      <dgm:prSet presAssocID="{A3A19B24-E52A-4D8C-A5E9-243A8D383B1D}" presName="parentText" presStyleLbl="alignNode1" presStyleIdx="3" presStyleCnt="5" custLinFactNeighborY="-108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9976E-4F32-4256-929C-F18E32FF325D}" type="pres">
      <dgm:prSet presAssocID="{A3A19B24-E52A-4D8C-A5E9-243A8D383B1D}" presName="descendantText" presStyleLbl="alignAcc1" presStyleIdx="3" presStyleCnt="5" custScaleX="98895" custScaleY="152696" custLinFactNeighborX="714" custLinFactNeighborY="11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3DC6A-B644-47BA-AF73-0DC5671C4021}" type="pres">
      <dgm:prSet presAssocID="{C42CC3FE-8D9E-4A9F-B898-E2C9E7F38AE2}" presName="sp" presStyleCnt="0"/>
      <dgm:spPr/>
    </dgm:pt>
    <dgm:pt modelId="{17EEE1FF-6E04-4EC0-9DB5-C94B26F1E1EA}" type="pres">
      <dgm:prSet presAssocID="{DC065604-3C78-4E61-B28D-8936202816AE}" presName="composite" presStyleCnt="0"/>
      <dgm:spPr/>
    </dgm:pt>
    <dgm:pt modelId="{62310BEA-3D89-46A8-9AF4-EE6404ABFE54}" type="pres">
      <dgm:prSet presAssocID="{DC065604-3C78-4E61-B28D-8936202816AE}" presName="parentText" presStyleLbl="alignNode1" presStyleIdx="4" presStyleCnt="5" custLinFactNeighborY="-87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2517D-C744-4886-BF54-51EC04172043}" type="pres">
      <dgm:prSet presAssocID="{DC065604-3C78-4E61-B28D-8936202816AE}" presName="descendantText" presStyleLbl="alignAcc1" presStyleIdx="4" presStyleCnt="5" custScaleX="98957" custScaleY="109707" custLinFactNeighborX="734" custLinFactNeighborY="33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F55F18-8C64-472C-82C9-7CED0D7221CD}" srcId="{DC065604-3C78-4E61-B28D-8936202816AE}" destId="{784D0662-A36D-456F-A5F8-3B29132B6AE6}" srcOrd="0" destOrd="0" parTransId="{9FDFC6B6-A0FE-427B-A586-E0F4F98DB868}" sibTransId="{F90787A9-1FCA-4EFC-B158-1DC6EDDFCA95}"/>
    <dgm:cxn modelId="{DDE965FB-072B-4381-83BB-9FD5E5EF02B3}" type="presOf" srcId="{4E365CC9-30EE-46F9-A431-15C05F01AD2E}" destId="{AE8CAA23-0A65-4714-9B22-5967897F7A73}" srcOrd="0" destOrd="0" presId="urn:microsoft.com/office/officeart/2005/8/layout/chevron2"/>
    <dgm:cxn modelId="{F4C1C8B2-F128-4F78-A29B-7CF054A24DB8}" type="presOf" srcId="{3C3B598B-2326-4143-B5A7-291373567E1D}" destId="{7B1E0604-8B42-46E5-9EBA-6D80DBC8C7CF}" srcOrd="0" destOrd="0" presId="urn:microsoft.com/office/officeart/2005/8/layout/chevron2"/>
    <dgm:cxn modelId="{FB65614B-3AAB-4B35-B3BF-02DF255B2E8A}" srcId="{DC065604-3C78-4E61-B28D-8936202816AE}" destId="{6EA93A7B-93AE-40C7-9387-DB043C0BC824}" srcOrd="4" destOrd="0" parTransId="{EBFE14F3-6C94-41DB-A75B-5C5CFF618AFC}" sibTransId="{94E115FA-CEE1-4866-A563-86AA3ECD39A9}"/>
    <dgm:cxn modelId="{70F1F812-4D4D-42DF-8725-04E7FA62A118}" type="presOf" srcId="{784D0662-A36D-456F-A5F8-3B29132B6AE6}" destId="{50B2517D-C744-4886-BF54-51EC04172043}" srcOrd="0" destOrd="0" presId="urn:microsoft.com/office/officeart/2005/8/layout/chevron2"/>
    <dgm:cxn modelId="{3C0924D2-D106-48C5-9CDE-A74D22BC31B9}" srcId="{DC065604-3C78-4E61-B28D-8936202816AE}" destId="{97C8801C-ACF6-4851-858A-35F8167D04FE}" srcOrd="3" destOrd="0" parTransId="{DB51C4F4-B196-408D-956F-064B9DAC3395}" sibTransId="{519595EB-0368-45E2-9E8F-F5C87CE12A6B}"/>
    <dgm:cxn modelId="{31591413-ED91-4503-B7EA-968424AF7559}" srcId="{3C3B598B-2326-4143-B5A7-291373567E1D}" destId="{3D80294D-C3C2-4A59-BD2A-7B73CE281EE6}" srcOrd="1" destOrd="0" parTransId="{FBF4D304-6064-4F30-9922-3B91E7501656}" sibTransId="{A9B98136-1007-4A5E-8003-72D588C6711A}"/>
    <dgm:cxn modelId="{3F8DB435-44B7-44B8-B283-858C5AB353C3}" type="presOf" srcId="{58D19C99-580B-406A-8AEA-5663B00C6B4A}" destId="{41FD69C6-A14F-4709-9545-58E53B1A28DE}" srcOrd="0" destOrd="0" presId="urn:microsoft.com/office/officeart/2005/8/layout/chevron2"/>
    <dgm:cxn modelId="{52E47CAF-7310-41E1-80E9-FCE87A83DFF4}" srcId="{22D01372-5103-45FD-AEF3-10F41C5A45C6}" destId="{9F498B76-3EE4-4602-A78C-15D9E80320BB}" srcOrd="0" destOrd="0" parTransId="{DD8BC331-3479-4C4A-949E-A54B89DAA43A}" sibTransId="{2662A174-C1E9-455F-80A1-428A9F327253}"/>
    <dgm:cxn modelId="{18545EDF-5485-456F-A9B7-550F343C7C42}" type="presOf" srcId="{9F498B76-3EE4-4602-A78C-15D9E80320BB}" destId="{0D45B5D4-74A9-4745-82BF-7F7EC6674E76}" srcOrd="0" destOrd="0" presId="urn:microsoft.com/office/officeart/2005/8/layout/chevron2"/>
    <dgm:cxn modelId="{6FC8D097-D154-400D-B2F2-66843C744B62}" type="presOf" srcId="{C6217DD1-D8BC-4CC3-9673-28ED4D56BCB9}" destId="{8741D36F-B451-4AD1-9535-36A252049CB4}" srcOrd="0" destOrd="2" presId="urn:microsoft.com/office/officeart/2005/8/layout/chevron2"/>
    <dgm:cxn modelId="{27613A0A-7228-49D5-BEFB-2B792E8CB811}" type="presOf" srcId="{EDB3476C-87C2-49B8-8949-D73832ED3D63}" destId="{50B2517D-C744-4886-BF54-51EC04172043}" srcOrd="0" destOrd="2" presId="urn:microsoft.com/office/officeart/2005/8/layout/chevron2"/>
    <dgm:cxn modelId="{F264418D-94D3-4DB5-B471-07307534698E}" srcId="{4E365CC9-30EE-46F9-A431-15C05F01AD2E}" destId="{3C3B598B-2326-4143-B5A7-291373567E1D}" srcOrd="1" destOrd="0" parTransId="{1EBD4AEC-6C3B-43FC-8712-61FCE31C3544}" sibTransId="{B24BACD4-99B8-4B44-952B-FA9F15DFBC3F}"/>
    <dgm:cxn modelId="{0157060A-86A9-4E53-BA9D-86DF9F45AAB4}" srcId="{4E365CC9-30EE-46F9-A431-15C05F01AD2E}" destId="{DC065604-3C78-4E61-B28D-8936202816AE}" srcOrd="4" destOrd="0" parTransId="{8735847E-5442-4119-BDF6-9D1C7DAF6075}" sibTransId="{F809CFE7-ECAC-4000-8FCB-21E3C2CCF067}"/>
    <dgm:cxn modelId="{50C8DE4F-25E4-4DC6-8C7C-FA0F1522097D}" srcId="{A3A19B24-E52A-4D8C-A5E9-243A8D383B1D}" destId="{FB19C509-4ECF-42E7-B6E4-AE95BE633D39}" srcOrd="0" destOrd="0" parTransId="{09377A0D-DF0F-4E4E-8D7F-5734434BD47F}" sibTransId="{C5DA4BF0-2F7F-4141-803B-38CAB00E0548}"/>
    <dgm:cxn modelId="{6448071C-E0C1-42FE-9BE3-8F6225222AA5}" type="presOf" srcId="{3D80294D-C3C2-4A59-BD2A-7B73CE281EE6}" destId="{41FD69C6-A14F-4709-9545-58E53B1A28DE}" srcOrd="0" destOrd="1" presId="urn:microsoft.com/office/officeart/2005/8/layout/chevron2"/>
    <dgm:cxn modelId="{F8316529-E308-4DE4-B853-789A132F473D}" srcId="{4E365CC9-30EE-46F9-A431-15C05F01AD2E}" destId="{E321AE91-AE35-4A51-B2B8-CBFB5936F4B0}" srcOrd="2" destOrd="0" parTransId="{02286529-F571-4AA8-BACB-BF77D3934D0E}" sibTransId="{27980340-D3C3-43ED-8822-5C27F04C5162}"/>
    <dgm:cxn modelId="{BF414F7F-2613-4DF0-8237-C8136404BD36}" type="presOf" srcId="{DC065604-3C78-4E61-B28D-8936202816AE}" destId="{62310BEA-3D89-46A8-9AF4-EE6404ABFE54}" srcOrd="0" destOrd="0" presId="urn:microsoft.com/office/officeart/2005/8/layout/chevron2"/>
    <dgm:cxn modelId="{1636E2F5-81C1-4E75-A9A5-05CB8EFE79A3}" type="presOf" srcId="{A3A19B24-E52A-4D8C-A5E9-243A8D383B1D}" destId="{E2251EC6-3F1F-4B38-89EA-9E1F1756E961}" srcOrd="0" destOrd="0" presId="urn:microsoft.com/office/officeart/2005/8/layout/chevron2"/>
    <dgm:cxn modelId="{4DD93A62-70D2-44ED-8B08-18C5C119466B}" type="presOf" srcId="{11D30A65-C6E7-40EA-8135-73494A41F10C}" destId="{50B2517D-C744-4886-BF54-51EC04172043}" srcOrd="0" destOrd="1" presId="urn:microsoft.com/office/officeart/2005/8/layout/chevron2"/>
    <dgm:cxn modelId="{B7E36D23-CABC-4C0A-9BD3-054A7F7F54ED}" type="presOf" srcId="{E321AE91-AE35-4A51-B2B8-CBFB5936F4B0}" destId="{FDF58E49-6AE5-413C-B425-4C45FF62302B}" srcOrd="0" destOrd="0" presId="urn:microsoft.com/office/officeart/2005/8/layout/chevron2"/>
    <dgm:cxn modelId="{09D0674E-A8A2-4A3B-A4EA-F1C6DCC48316}" srcId="{4E365CC9-30EE-46F9-A431-15C05F01AD2E}" destId="{22D01372-5103-45FD-AEF3-10F41C5A45C6}" srcOrd="0" destOrd="0" parTransId="{9E6CEB98-FB7F-4564-99CB-F65A3FEFBD86}" sibTransId="{4D541FAF-B25B-4A6E-9F43-418E1E0EA00E}"/>
    <dgm:cxn modelId="{F7BF7924-CEAD-45F5-967A-116D2D1B34C6}" srcId="{DC065604-3C78-4E61-B28D-8936202816AE}" destId="{11D30A65-C6E7-40EA-8135-73494A41F10C}" srcOrd="1" destOrd="0" parTransId="{794A6AC7-0CDB-4985-A9B5-AC99F6D4C8FA}" sibTransId="{2FFA7DDF-A394-467D-B137-AB3ED3EE970C}"/>
    <dgm:cxn modelId="{765347C3-B6AB-4DE6-8004-793BF4426553}" srcId="{E321AE91-AE35-4A51-B2B8-CBFB5936F4B0}" destId="{05D569BA-DA52-4A80-AD17-E5F29032E17E}" srcOrd="1" destOrd="0" parTransId="{83A3D309-19CB-4951-BA83-645315D3CD58}" sibTransId="{30C02A6A-D889-4748-AB64-0B190CB0E958}"/>
    <dgm:cxn modelId="{265E2A55-F388-4344-9D37-BD90F8543563}" srcId="{4E365CC9-30EE-46F9-A431-15C05F01AD2E}" destId="{A3A19B24-E52A-4D8C-A5E9-243A8D383B1D}" srcOrd="3" destOrd="0" parTransId="{B6222CC2-8978-4E49-869B-9F1C2A5F0227}" sibTransId="{C42CC3FE-8D9E-4A9F-B898-E2C9E7F38AE2}"/>
    <dgm:cxn modelId="{D4BD0714-DEBC-4E7B-BAB2-39C574FB622B}" type="presOf" srcId="{22D01372-5103-45FD-AEF3-10F41C5A45C6}" destId="{7E8CD171-1DFF-4D86-82FD-A076CC7E9968}" srcOrd="0" destOrd="0" presId="urn:microsoft.com/office/officeart/2005/8/layout/chevron2"/>
    <dgm:cxn modelId="{8FD774FD-829F-41E3-B080-77FA43AC250F}" srcId="{DC065604-3C78-4E61-B28D-8936202816AE}" destId="{EDB3476C-87C2-49B8-8949-D73832ED3D63}" srcOrd="2" destOrd="0" parTransId="{41AE54F5-3EE9-47F1-8C7D-E989E5EA3639}" sibTransId="{9E9CB297-E743-419C-B666-CC83CA6EE929}"/>
    <dgm:cxn modelId="{258FEC6C-153E-4EC5-89D9-A4C5D6D04BF0}" srcId="{3C3B598B-2326-4143-B5A7-291373567E1D}" destId="{58D19C99-580B-406A-8AEA-5663B00C6B4A}" srcOrd="0" destOrd="0" parTransId="{920B5082-B8B9-4C45-A475-F0F69F0ACAFA}" sibTransId="{0E3AA7FD-E6DE-47BE-855B-63186C996FD1}"/>
    <dgm:cxn modelId="{1B42BDB0-8C4D-45FC-ADB9-743ADEB30725}" srcId="{E321AE91-AE35-4A51-B2B8-CBFB5936F4B0}" destId="{94E3155B-4ED6-4209-81CF-BCCAE5ADB03C}" srcOrd="0" destOrd="0" parTransId="{7CC7CDA8-DF95-4420-AB01-560FFFD54863}" sibTransId="{7970A536-2BFC-4AA5-A459-1DC98179CEC2}"/>
    <dgm:cxn modelId="{C7180B6F-D721-47AD-9381-A2EF0996ED7F}" type="presOf" srcId="{F5F21C02-B780-4C6E-8709-C52625B3A841}" destId="{41FD69C6-A14F-4709-9545-58E53B1A28DE}" srcOrd="0" destOrd="2" presId="urn:microsoft.com/office/officeart/2005/8/layout/chevron2"/>
    <dgm:cxn modelId="{D7A7FCFA-04E5-4C28-9FC1-E69DEDD889FD}" type="presOf" srcId="{05D569BA-DA52-4A80-AD17-E5F29032E17E}" destId="{8741D36F-B451-4AD1-9535-36A252049CB4}" srcOrd="0" destOrd="1" presId="urn:microsoft.com/office/officeart/2005/8/layout/chevron2"/>
    <dgm:cxn modelId="{9D3ACF37-32DB-4939-AB1D-33A365C42E47}" srcId="{E321AE91-AE35-4A51-B2B8-CBFB5936F4B0}" destId="{C6217DD1-D8BC-4CC3-9673-28ED4D56BCB9}" srcOrd="2" destOrd="0" parTransId="{EC9B6B38-3EB6-4CCD-B2F3-E4AFD7759E97}" sibTransId="{A3153D2B-2355-441A-B6B3-481B00E659C1}"/>
    <dgm:cxn modelId="{E17DEA93-43D5-4F7A-90E5-6ADF301872F7}" type="presOf" srcId="{FB19C509-4ECF-42E7-B6E4-AE95BE633D39}" destId="{BDA9976E-4F32-4256-929C-F18E32FF325D}" srcOrd="0" destOrd="0" presId="urn:microsoft.com/office/officeart/2005/8/layout/chevron2"/>
    <dgm:cxn modelId="{46B8B67B-0204-4795-AB88-7EEF49F7E72D}" type="presOf" srcId="{94E3155B-4ED6-4209-81CF-BCCAE5ADB03C}" destId="{8741D36F-B451-4AD1-9535-36A252049CB4}" srcOrd="0" destOrd="0" presId="urn:microsoft.com/office/officeart/2005/8/layout/chevron2"/>
    <dgm:cxn modelId="{9ABEB877-722F-4535-B95B-47ACF18FE500}" type="presOf" srcId="{97C8801C-ACF6-4851-858A-35F8167D04FE}" destId="{50B2517D-C744-4886-BF54-51EC04172043}" srcOrd="0" destOrd="3" presId="urn:microsoft.com/office/officeart/2005/8/layout/chevron2"/>
    <dgm:cxn modelId="{04928DDD-8682-432A-9A3D-9C7FFE7B3655}" srcId="{3C3B598B-2326-4143-B5A7-291373567E1D}" destId="{F5F21C02-B780-4C6E-8709-C52625B3A841}" srcOrd="2" destOrd="0" parTransId="{BBE36261-9602-465E-A2DF-31E9443839EE}" sibTransId="{55EBC37C-A919-417E-9C39-CE65318715BD}"/>
    <dgm:cxn modelId="{94CDD79B-0DF4-49E9-8DB5-CDBD09AE647F}" type="presOf" srcId="{6EA93A7B-93AE-40C7-9387-DB043C0BC824}" destId="{50B2517D-C744-4886-BF54-51EC04172043}" srcOrd="0" destOrd="4" presId="urn:microsoft.com/office/officeart/2005/8/layout/chevron2"/>
    <dgm:cxn modelId="{5871BFBD-8FF6-45DB-9C86-86904539378F}" type="presParOf" srcId="{AE8CAA23-0A65-4714-9B22-5967897F7A73}" destId="{8A3E5794-50BA-4A8B-BFA3-4D0E7CB97523}" srcOrd="0" destOrd="0" presId="urn:microsoft.com/office/officeart/2005/8/layout/chevron2"/>
    <dgm:cxn modelId="{CF2D72DF-855C-41E3-AE23-20E22C5B289E}" type="presParOf" srcId="{8A3E5794-50BA-4A8B-BFA3-4D0E7CB97523}" destId="{7E8CD171-1DFF-4D86-82FD-A076CC7E9968}" srcOrd="0" destOrd="0" presId="urn:microsoft.com/office/officeart/2005/8/layout/chevron2"/>
    <dgm:cxn modelId="{9075A72A-AD45-4511-BCA4-CDA334D924BA}" type="presParOf" srcId="{8A3E5794-50BA-4A8B-BFA3-4D0E7CB97523}" destId="{0D45B5D4-74A9-4745-82BF-7F7EC6674E76}" srcOrd="1" destOrd="0" presId="urn:microsoft.com/office/officeart/2005/8/layout/chevron2"/>
    <dgm:cxn modelId="{50F06ECD-8CB7-49C9-910C-5CDBDE516D5F}" type="presParOf" srcId="{AE8CAA23-0A65-4714-9B22-5967897F7A73}" destId="{51A08013-42D8-40A1-9F6F-949D4A0DD657}" srcOrd="1" destOrd="0" presId="urn:microsoft.com/office/officeart/2005/8/layout/chevron2"/>
    <dgm:cxn modelId="{C330A088-CEDD-4B47-91D3-46C0D3F7B13B}" type="presParOf" srcId="{AE8CAA23-0A65-4714-9B22-5967897F7A73}" destId="{7E8B1976-3235-48B4-9FF7-919B04E3004B}" srcOrd="2" destOrd="0" presId="urn:microsoft.com/office/officeart/2005/8/layout/chevron2"/>
    <dgm:cxn modelId="{2100D6C5-BF0F-4F32-9F49-93CB5C6ADF1F}" type="presParOf" srcId="{7E8B1976-3235-48B4-9FF7-919B04E3004B}" destId="{7B1E0604-8B42-46E5-9EBA-6D80DBC8C7CF}" srcOrd="0" destOrd="0" presId="urn:microsoft.com/office/officeart/2005/8/layout/chevron2"/>
    <dgm:cxn modelId="{5F4D656F-3ACF-430B-A139-DE6CCBC929F0}" type="presParOf" srcId="{7E8B1976-3235-48B4-9FF7-919B04E3004B}" destId="{41FD69C6-A14F-4709-9545-58E53B1A28DE}" srcOrd="1" destOrd="0" presId="urn:microsoft.com/office/officeart/2005/8/layout/chevron2"/>
    <dgm:cxn modelId="{FF1C20D2-0FEF-4C96-89A6-0593698B8A63}" type="presParOf" srcId="{AE8CAA23-0A65-4714-9B22-5967897F7A73}" destId="{650F0F5E-A4EE-4D60-9928-64C89E7AD282}" srcOrd="3" destOrd="0" presId="urn:microsoft.com/office/officeart/2005/8/layout/chevron2"/>
    <dgm:cxn modelId="{0E879D6C-52C1-4539-834C-BEA4DCCD42D9}" type="presParOf" srcId="{AE8CAA23-0A65-4714-9B22-5967897F7A73}" destId="{9E37C8F7-DE80-4A7E-B571-B5042582E4A3}" srcOrd="4" destOrd="0" presId="urn:microsoft.com/office/officeart/2005/8/layout/chevron2"/>
    <dgm:cxn modelId="{A2D407E2-4AF9-4532-9304-B88E7FC1B88D}" type="presParOf" srcId="{9E37C8F7-DE80-4A7E-B571-B5042582E4A3}" destId="{FDF58E49-6AE5-413C-B425-4C45FF62302B}" srcOrd="0" destOrd="0" presId="urn:microsoft.com/office/officeart/2005/8/layout/chevron2"/>
    <dgm:cxn modelId="{9F189928-20CF-46D3-B0D3-B9887C91B036}" type="presParOf" srcId="{9E37C8F7-DE80-4A7E-B571-B5042582E4A3}" destId="{8741D36F-B451-4AD1-9535-36A252049CB4}" srcOrd="1" destOrd="0" presId="urn:microsoft.com/office/officeart/2005/8/layout/chevron2"/>
    <dgm:cxn modelId="{5EC31F5B-9CD2-4C55-8803-6FC4A514088D}" type="presParOf" srcId="{AE8CAA23-0A65-4714-9B22-5967897F7A73}" destId="{7407DC9E-AF58-434D-B444-27A5BFFBAC89}" srcOrd="5" destOrd="0" presId="urn:microsoft.com/office/officeart/2005/8/layout/chevron2"/>
    <dgm:cxn modelId="{AEECF8EC-F576-4CF3-B0E2-1D39DF540775}" type="presParOf" srcId="{AE8CAA23-0A65-4714-9B22-5967897F7A73}" destId="{5A8844EC-C3E5-4C21-9A68-D6C26F58E50A}" srcOrd="6" destOrd="0" presId="urn:microsoft.com/office/officeart/2005/8/layout/chevron2"/>
    <dgm:cxn modelId="{31E99A77-3C88-4768-84D5-CFC26749D547}" type="presParOf" srcId="{5A8844EC-C3E5-4C21-9A68-D6C26F58E50A}" destId="{E2251EC6-3F1F-4B38-89EA-9E1F1756E961}" srcOrd="0" destOrd="0" presId="urn:microsoft.com/office/officeart/2005/8/layout/chevron2"/>
    <dgm:cxn modelId="{172902EE-7029-4E42-BA62-57FC64C0D866}" type="presParOf" srcId="{5A8844EC-C3E5-4C21-9A68-D6C26F58E50A}" destId="{BDA9976E-4F32-4256-929C-F18E32FF325D}" srcOrd="1" destOrd="0" presId="urn:microsoft.com/office/officeart/2005/8/layout/chevron2"/>
    <dgm:cxn modelId="{6A1558B6-3E53-4B08-AE12-1E4253E844F9}" type="presParOf" srcId="{AE8CAA23-0A65-4714-9B22-5967897F7A73}" destId="{25E3DC6A-B644-47BA-AF73-0DC5671C4021}" srcOrd="7" destOrd="0" presId="urn:microsoft.com/office/officeart/2005/8/layout/chevron2"/>
    <dgm:cxn modelId="{69AA9405-8296-481D-BAE6-39C37C6E359A}" type="presParOf" srcId="{AE8CAA23-0A65-4714-9B22-5967897F7A73}" destId="{17EEE1FF-6E04-4EC0-9DB5-C94B26F1E1EA}" srcOrd="8" destOrd="0" presId="urn:microsoft.com/office/officeart/2005/8/layout/chevron2"/>
    <dgm:cxn modelId="{385EEEF0-2EA0-4F38-8DB0-27A264F4FE89}" type="presParOf" srcId="{17EEE1FF-6E04-4EC0-9DB5-C94B26F1E1EA}" destId="{62310BEA-3D89-46A8-9AF4-EE6404ABFE54}" srcOrd="0" destOrd="0" presId="urn:microsoft.com/office/officeart/2005/8/layout/chevron2"/>
    <dgm:cxn modelId="{892D195B-ABA2-4DE5-877B-BB5124E21072}" type="presParOf" srcId="{17EEE1FF-6E04-4EC0-9DB5-C94B26F1E1EA}" destId="{50B2517D-C744-4886-BF54-51EC041720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5F124-7CC6-462D-A1DA-0ED28BA80149}">
      <dsp:nvSpPr>
        <dsp:cNvPr id="0" name=""/>
        <dsp:cNvSpPr/>
      </dsp:nvSpPr>
      <dsp:spPr>
        <a:xfrm>
          <a:off x="2324787" y="0"/>
          <a:ext cx="3291836" cy="12079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</a:rPr>
            <a:t>Улучшение качества жизни населения</a:t>
          </a:r>
          <a:endParaRPr lang="ru-RU" sz="800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</a:rPr>
            <a:t>Увеличение численности населения</a:t>
          </a:r>
          <a:endParaRPr lang="ru-RU" sz="1600" b="1" kern="1200" dirty="0">
            <a:solidFill>
              <a:srgbClr val="C00000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</dsp:txBody>
      <dsp:txXfrm>
        <a:off x="2324787" y="150991"/>
        <a:ext cx="2838862" cy="905949"/>
      </dsp:txXfrm>
    </dsp:sp>
    <dsp:sp modelId="{370FDE1C-2516-486C-A09B-23F063134504}">
      <dsp:nvSpPr>
        <dsp:cNvPr id="0" name=""/>
        <dsp:cNvSpPr/>
      </dsp:nvSpPr>
      <dsp:spPr>
        <a:xfrm>
          <a:off x="0" y="0"/>
          <a:ext cx="2319024" cy="1212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Демографическая политика РФ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59211" y="59211"/>
        <a:ext cx="2200602" cy="1094521"/>
      </dsp:txXfrm>
    </dsp:sp>
    <dsp:sp modelId="{217B7901-E247-489E-96C6-DC3E1F395195}">
      <dsp:nvSpPr>
        <dsp:cNvPr id="0" name=""/>
        <dsp:cNvSpPr/>
      </dsp:nvSpPr>
      <dsp:spPr>
        <a:xfrm>
          <a:off x="2246649" y="1305684"/>
          <a:ext cx="3369974" cy="9264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</a:rPr>
            <a:t>ОПЖ к 2024 г. – 78 лет</a:t>
          </a:r>
          <a:endParaRPr lang="ru-RU" sz="1600" b="1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</a:rPr>
            <a:t>к 2030 г. – 80 лет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2246649" y="1421493"/>
        <a:ext cx="3022548" cy="694852"/>
      </dsp:txXfrm>
    </dsp:sp>
    <dsp:sp modelId="{B1817153-CA19-4146-BA96-0284CB1FB8C9}">
      <dsp:nvSpPr>
        <dsp:cNvPr id="0" name=""/>
        <dsp:cNvSpPr/>
      </dsp:nvSpPr>
      <dsp:spPr>
        <a:xfrm>
          <a:off x="0" y="1305684"/>
          <a:ext cx="2246649" cy="926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Указ Президента РФ от 07.05.2018 № 204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45227" y="1350911"/>
        <a:ext cx="2156195" cy="836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CD171-1DFF-4D86-82FD-A076CC7E9968}">
      <dsp:nvSpPr>
        <dsp:cNvPr id="0" name=""/>
        <dsp:cNvSpPr/>
      </dsp:nvSpPr>
      <dsp:spPr>
        <a:xfrm rot="5400000">
          <a:off x="-129860" y="200982"/>
          <a:ext cx="862795" cy="547413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rgbClr val="623B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</a:t>
          </a:r>
          <a:endParaRPr lang="ru-RU" sz="1900" kern="1200" dirty="0"/>
        </a:p>
      </dsp:txBody>
      <dsp:txXfrm rot="-5400000">
        <a:off x="27832" y="316998"/>
        <a:ext cx="547413" cy="315382"/>
      </dsp:txXfrm>
    </dsp:sp>
    <dsp:sp modelId="{0D45B5D4-74A9-4745-82BF-7F7EC6674E76}">
      <dsp:nvSpPr>
        <dsp:cNvPr id="0" name=""/>
        <dsp:cNvSpPr/>
      </dsp:nvSpPr>
      <dsp:spPr>
        <a:xfrm rot="5400000">
          <a:off x="4321935" y="-3682406"/>
          <a:ext cx="658998" cy="8024603"/>
        </a:xfrm>
        <a:prstGeom prst="round2SameRect">
          <a:avLst/>
        </a:prstGeom>
        <a:solidFill>
          <a:schemeClr val="bg2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Министерством здравоохранения Самарской области разработаны паспорта региональной составляющей национального проекта «Здравоохранение»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9133" y="32566"/>
        <a:ext cx="7992433" cy="594658"/>
      </dsp:txXfrm>
    </dsp:sp>
    <dsp:sp modelId="{7B1E0604-8B42-46E5-9EBA-6D80DBC8C7CF}">
      <dsp:nvSpPr>
        <dsp:cNvPr id="0" name=""/>
        <dsp:cNvSpPr/>
      </dsp:nvSpPr>
      <dsp:spPr>
        <a:xfrm rot="5400000">
          <a:off x="-127238" y="967196"/>
          <a:ext cx="862795" cy="565831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rgbClr val="623B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</a:t>
          </a:r>
          <a:endParaRPr lang="ru-RU" sz="1900" kern="1200" dirty="0"/>
        </a:p>
      </dsp:txBody>
      <dsp:txXfrm rot="-5400000">
        <a:off x="21245" y="1101630"/>
        <a:ext cx="565831" cy="296964"/>
      </dsp:txXfrm>
    </dsp:sp>
    <dsp:sp modelId="{41FD69C6-A14F-4709-9545-58E53B1A28DE}">
      <dsp:nvSpPr>
        <dsp:cNvPr id="0" name=""/>
        <dsp:cNvSpPr/>
      </dsp:nvSpPr>
      <dsp:spPr>
        <a:xfrm rot="5400000">
          <a:off x="4325975" y="-2906125"/>
          <a:ext cx="676180" cy="8050185"/>
        </a:xfrm>
        <a:prstGeom prst="round2SameRect">
          <a:avLst/>
        </a:prstGeom>
        <a:solidFill>
          <a:schemeClr val="bg2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Министерством здравоохранения Самарской области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декомпозированы показатели для ОМСУ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8973" y="813885"/>
        <a:ext cx="8017177" cy="610164"/>
      </dsp:txXfrm>
    </dsp:sp>
    <dsp:sp modelId="{FDF58E49-6AE5-413C-B425-4C45FF62302B}">
      <dsp:nvSpPr>
        <dsp:cNvPr id="0" name=""/>
        <dsp:cNvSpPr/>
      </dsp:nvSpPr>
      <dsp:spPr>
        <a:xfrm rot="5400000">
          <a:off x="-127238" y="1754607"/>
          <a:ext cx="862795" cy="565831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rgbClr val="623B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</a:t>
          </a:r>
          <a:endParaRPr lang="ru-RU" sz="1900" kern="1200" dirty="0"/>
        </a:p>
      </dsp:txBody>
      <dsp:txXfrm rot="-5400000">
        <a:off x="21245" y="1889041"/>
        <a:ext cx="565831" cy="296964"/>
      </dsp:txXfrm>
    </dsp:sp>
    <dsp:sp modelId="{8741D36F-B451-4AD1-9535-36A252049CB4}">
      <dsp:nvSpPr>
        <dsp:cNvPr id="0" name=""/>
        <dsp:cNvSpPr/>
      </dsp:nvSpPr>
      <dsp:spPr>
        <a:xfrm rot="5400000">
          <a:off x="4375588" y="-2077250"/>
          <a:ext cx="630683" cy="8044074"/>
        </a:xfrm>
        <a:prstGeom prst="round2SameRect">
          <a:avLst/>
        </a:prstGeom>
        <a:solidFill>
          <a:schemeClr val="bg2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ОМСУ показателей в соответствии со статьями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3,6,7 закона Самарской области от 03.10.2014 № 82-ГД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668893" y="1660232"/>
        <a:ext cx="8013287" cy="569109"/>
      </dsp:txXfrm>
    </dsp:sp>
    <dsp:sp modelId="{E2251EC6-3F1F-4B38-89EA-9E1F1756E961}">
      <dsp:nvSpPr>
        <dsp:cNvPr id="0" name=""/>
        <dsp:cNvSpPr/>
      </dsp:nvSpPr>
      <dsp:spPr>
        <a:xfrm rot="5400000">
          <a:off x="-127238" y="2588458"/>
          <a:ext cx="862795" cy="565831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rgbClr val="623B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</a:t>
          </a:r>
          <a:endParaRPr lang="ru-RU" sz="1900" kern="1200" dirty="0"/>
        </a:p>
      </dsp:txBody>
      <dsp:txXfrm rot="-5400000">
        <a:off x="21245" y="2722892"/>
        <a:ext cx="565831" cy="296964"/>
      </dsp:txXfrm>
    </dsp:sp>
    <dsp:sp modelId="{BDA9976E-4F32-4256-929C-F18E32FF325D}">
      <dsp:nvSpPr>
        <dsp:cNvPr id="0" name=""/>
        <dsp:cNvSpPr/>
      </dsp:nvSpPr>
      <dsp:spPr>
        <a:xfrm rot="5400000">
          <a:off x="4248309" y="-1144178"/>
          <a:ext cx="872206" cy="8057110"/>
        </a:xfrm>
        <a:prstGeom prst="round2SameRect">
          <a:avLst/>
        </a:prstGeom>
        <a:solidFill>
          <a:schemeClr val="bg2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ОИВ + ОМСУ</a:t>
          </a: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 rot="-5400000">
        <a:off x="655857" y="2490852"/>
        <a:ext cx="8014532" cy="787050"/>
      </dsp:txXfrm>
    </dsp:sp>
    <dsp:sp modelId="{62310BEA-3D89-46A8-9AF4-EE6404ABFE54}">
      <dsp:nvSpPr>
        <dsp:cNvPr id="0" name=""/>
        <dsp:cNvSpPr/>
      </dsp:nvSpPr>
      <dsp:spPr>
        <a:xfrm rot="5400000">
          <a:off x="-127238" y="3386087"/>
          <a:ext cx="862795" cy="565831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rgbClr val="623B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</a:t>
          </a:r>
          <a:endParaRPr lang="ru-RU" sz="1900" kern="1200" dirty="0"/>
        </a:p>
      </dsp:txBody>
      <dsp:txXfrm rot="-5400000">
        <a:off x="21245" y="3520521"/>
        <a:ext cx="565831" cy="296964"/>
      </dsp:txXfrm>
    </dsp:sp>
    <dsp:sp modelId="{50B2517D-C744-4886-BF54-51EC04172043}">
      <dsp:nvSpPr>
        <dsp:cNvPr id="0" name=""/>
        <dsp:cNvSpPr/>
      </dsp:nvSpPr>
      <dsp:spPr>
        <a:xfrm rot="5400000">
          <a:off x="4368561" y="-241606"/>
          <a:ext cx="626651" cy="8062161"/>
        </a:xfrm>
        <a:prstGeom prst="round2SameRect">
          <a:avLst/>
        </a:prstGeom>
        <a:solidFill>
          <a:schemeClr val="bg2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целей, задач и результатов 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НП к 2024 году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Arial" pitchFamily="34" charset="0"/>
            <a:cs typeface="Arial" pitchFamily="34" charset="0"/>
          </a:endParaRPr>
        </a:p>
      </dsp:txBody>
      <dsp:txXfrm rot="-5400000">
        <a:off x="650807" y="3506739"/>
        <a:ext cx="8031570" cy="565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8" y="2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E61EB-F092-4960-AA31-EFC526AF8225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377319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8" y="9377319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144F5-8487-48E8-A7CF-BF5CB45CD6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54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2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B8F0E-4307-46CA-86D0-A72AE88ECF5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8"/>
            <a:ext cx="543814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77319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377319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DDA49-FF4E-498F-9DF4-64E57E4B58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DA49-FF4E-498F-9DF4-64E57E4B58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1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628800"/>
            <a:ext cx="8458200" cy="147002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Об итогах и перспективах работы министерства экономического развития и инвестиций Самарской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55776" y="4077072"/>
            <a:ext cx="6400800" cy="72008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Министерство экономического развития и инвестиций Самарской области</a:t>
            </a:r>
          </a:p>
        </p:txBody>
      </p:sp>
      <p:pic>
        <p:nvPicPr>
          <p:cNvPr id="11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683568" y="3284984"/>
            <a:ext cx="846043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2123728" y="6669360"/>
            <a:ext cx="56166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5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972-4110-4542-8FA3-CA046425F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4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972-4110-4542-8FA3-CA046425F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0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972-4110-4542-8FA3-CA046425F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03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972-4110-4542-8FA3-CA046425F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16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972-4110-4542-8FA3-CA046425F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9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-1" y="6597354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2051720" y="6597354"/>
            <a:ext cx="597666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>
                <a:cs typeface="Arial"/>
                <a:sym typeface="Arial"/>
              </a:rPr>
              <a:t>Правительство Самарской области</a:t>
            </a:r>
          </a:p>
        </p:txBody>
      </p:sp>
      <p:sp>
        <p:nvSpPr>
          <p:cNvPr id="47" name="Shape 47"/>
          <p:cNvSpPr/>
          <p:nvPr/>
        </p:nvSpPr>
        <p:spPr>
          <a:xfrm>
            <a:off x="6012161" y="6597354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0" y="-27384"/>
            <a:ext cx="9144000" cy="764705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</p:spPr>
        <p:txBody>
          <a:bodyPr lIns="45719" rIns="45719" anchor="ctr"/>
          <a:lstStyle/>
          <a:p>
            <a:pPr indent="450000" algn="ctr">
              <a:defRPr sz="4400">
                <a:solidFill>
                  <a:srgbClr val="FFFFFF"/>
                </a:solidFill>
              </a:defRPr>
            </a:pPr>
            <a:endParaRPr sz="4400">
              <a:solidFill>
                <a:srgbClr val="FFFFFF"/>
              </a:solidFill>
              <a:cs typeface="Arial"/>
              <a:sym typeface="Arial"/>
            </a:endParaRPr>
          </a:p>
        </p:txBody>
      </p:sp>
      <p:pic>
        <p:nvPicPr>
          <p:cNvPr id="49" name="image1.tif" descr="самара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5" y="44625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1187625" y="-27384"/>
            <a:ext cx="7270577" cy="73732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45254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азвание 1"/>
          <p:cNvSpPr>
            <a:spLocks noGrp="1"/>
          </p:cNvSpPr>
          <p:nvPr>
            <p:ph type="title"/>
          </p:nvPr>
        </p:nvSpPr>
        <p:spPr>
          <a:xfrm>
            <a:off x="395537" y="0"/>
            <a:ext cx="3816424" cy="82656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2800">
                <a:solidFill>
                  <a:srgbClr val="3C3C3C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72374" y="0"/>
            <a:ext cx="8871626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21263" y="0"/>
            <a:ext cx="293638" cy="6858000"/>
          </a:xfrm>
          <a:prstGeom prst="rect">
            <a:avLst/>
          </a:prstGeom>
          <a:gradFill>
            <a:gsLst>
              <a:gs pos="100000">
                <a:srgbClr val="0C627B"/>
              </a:gs>
              <a:gs pos="0">
                <a:srgbClr val="001419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sym typeface="Arial"/>
            </a:endParaRPr>
          </a:p>
        </p:txBody>
      </p:sp>
      <p:pic>
        <p:nvPicPr>
          <p:cNvPr id="9" name="Изображение 8" descr="fon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898" y="4575"/>
            <a:ext cx="304273" cy="68534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2308" y="1211387"/>
            <a:ext cx="7514492" cy="4914779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0542-0554-8B47-960E-223CB13741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850982" y="858659"/>
            <a:ext cx="7835821" cy="9892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1.tif" descr="самара2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60433" y="188640"/>
            <a:ext cx="432049" cy="4695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663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-27384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13863"/>
            <a:ext cx="1378496" cy="365125"/>
          </a:xfrm>
          <a:prstGeom prst="rect">
            <a:avLst/>
          </a:prstGeom>
        </p:spPr>
        <p:txBody>
          <a:bodyPr anchor="b"/>
          <a:lstStyle/>
          <a:p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270576" cy="7373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93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13863"/>
            <a:ext cx="1378496" cy="365125"/>
          </a:xfrm>
          <a:prstGeom prst="rect">
            <a:avLst/>
          </a:prstGeom>
        </p:spPr>
        <p:txBody>
          <a:bodyPr anchor="b"/>
          <a:lstStyle/>
          <a:p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1322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972-4110-4542-8FA3-CA046425F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4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972-4110-4542-8FA3-CA046425F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3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972-4110-4542-8FA3-CA046425F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2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972-4110-4542-8FA3-CA046425F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9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972-4110-4542-8FA3-CA046425F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9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1972-4110-4542-8FA3-CA046425F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8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r>
              <a:rPr lang="en-US" dirty="0" smtClean="0"/>
              <a:t> </a:t>
            </a:r>
            <a:r>
              <a:rPr lang="ru-RU" dirty="0" smtClean="0"/>
              <a:t>(цвет обозначения в тексте позитива)</a:t>
            </a:r>
          </a:p>
          <a:p>
            <a:pPr lvl="2"/>
            <a:r>
              <a:rPr lang="ru-RU" dirty="0" smtClean="0"/>
              <a:t>Третий уровень (цвет обозначения в тексте негатива)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513863"/>
            <a:ext cx="1378496" cy="365125"/>
          </a:xfrm>
          <a:prstGeom prst="rect">
            <a:avLst/>
          </a:prstGeom>
        </p:spPr>
        <p:txBody>
          <a:bodyPr anchor="b"/>
          <a:lstStyle>
            <a:lvl1pPr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D78B8A-58FF-4BB4-B6B6-A98D4AC5AC5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97352"/>
            <a:ext cx="6012160" cy="0"/>
          </a:xfrm>
          <a:prstGeom prst="line">
            <a:avLst/>
          </a:prstGeom>
          <a:ln w="63500">
            <a:solidFill>
              <a:srgbClr val="0070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51720" y="659735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rgbClr val="898989"/>
                </a:solidFill>
                <a:effectLst/>
                <a:latin typeface="+mn-lt"/>
                <a:ea typeface="+mn-ea"/>
                <a:cs typeface="+mn-cs"/>
              </a:rPr>
              <a:t>Министерство экономического развития и инвестиций Самарской области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12160" y="6597352"/>
            <a:ext cx="313184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2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72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indent="450000"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1972-4110-4542-8FA3-CA046425FE5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6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8460432" cy="1686049"/>
          </a:xfrm>
        </p:spPr>
        <p:txBody>
          <a:bodyPr>
            <a:normAutofit/>
          </a:bodyPr>
          <a:lstStyle/>
          <a:p>
            <a:r>
              <a:rPr lang="ru-RU" dirty="0" smtClean="0"/>
              <a:t>Национальный проект «Здравоохранение»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699792" y="4293096"/>
            <a:ext cx="6184776" cy="115212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Министерство здравоохранения Самарской области </a:t>
            </a:r>
            <a:endParaRPr lang="ru-RU" sz="2400" b="1" dirty="0"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4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614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4AB62333-E8EB-4CFB-8E1E-D40A1E58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54" y="37073"/>
            <a:ext cx="8342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cho" pitchFamily="49" charset="-128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888738"/>
              </p:ext>
            </p:extLst>
          </p:nvPr>
        </p:nvGraphicFramePr>
        <p:xfrm>
          <a:off x="67196" y="1556792"/>
          <a:ext cx="4464495" cy="47441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544299"/>
                <a:gridCol w="1063184"/>
                <a:gridCol w="956405"/>
                <a:gridCol w="900607"/>
              </a:tblGrid>
              <a:tr h="5424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Наименование муниципального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до 2020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до 2021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до 2024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4452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Самарская область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Самара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Тольятти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Сызрань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Новокуйбышевск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Жигулевск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Кинель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26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Октябрьск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Отрадный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Похвистнево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Чапаевск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Алексеевский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Безенчукский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Богатовский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Большеглушицкий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Большечерниговский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061550"/>
              </p:ext>
            </p:extLst>
          </p:nvPr>
        </p:nvGraphicFramePr>
        <p:xfrm>
          <a:off x="4644007" y="1556792"/>
          <a:ext cx="4377293" cy="47625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440161"/>
                <a:gridCol w="1080120"/>
                <a:gridCol w="958003"/>
                <a:gridCol w="899009"/>
              </a:tblGrid>
              <a:tr h="571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Наименование муниципального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до 2020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до 2021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до 2024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Борский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Волжский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Елховский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Исаклинский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Камышлинский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Кинель-Черкасский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Кинельский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Клявлинский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Кошкинский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Красноармейский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Красноярский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Нефтегорский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Пестравский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Похвистневский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Приволжский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Сергиевский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Ставропольский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Сызранский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Хворостянский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Челно-Вершинский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Шенталинский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Шигонский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652338"/>
            <a:ext cx="9115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algn="ctr"/>
            <a:r>
              <a:rPr lang="ru-RU" b="1" i="1" dirty="0">
                <a:solidFill>
                  <a:srgbClr val="FF0000"/>
                </a:solidFill>
                <a:ea typeface="Calibri"/>
                <a:cs typeface="Times New Roman"/>
              </a:rPr>
              <a:t>Показатель «Число населенных пунктов с численностью населения свыше 100 чел. до 2000 </a:t>
            </a:r>
            <a:r>
              <a:rPr lang="ru-RU" b="1" i="1" dirty="0" smtClean="0">
                <a:solidFill>
                  <a:srgbClr val="FF0000"/>
                </a:solidFill>
                <a:ea typeface="Calibri"/>
                <a:cs typeface="Times New Roman"/>
              </a:rPr>
              <a:t>чел., в которых недоступна ПМСП, либо </a:t>
            </a:r>
            <a:r>
              <a:rPr lang="ru-RU" b="1" i="1" dirty="0" err="1" smtClean="0">
                <a:solidFill>
                  <a:srgbClr val="FF0000"/>
                </a:solidFill>
                <a:ea typeface="Calibri"/>
                <a:cs typeface="Times New Roman"/>
              </a:rPr>
              <a:t>ФАПы</a:t>
            </a:r>
            <a:r>
              <a:rPr lang="ru-RU" b="1" i="1" dirty="0" smtClean="0">
                <a:solidFill>
                  <a:srgbClr val="FF0000"/>
                </a:solidFill>
                <a:ea typeface="Calibri"/>
                <a:cs typeface="Times New Roman"/>
              </a:rPr>
              <a:t>, ВА находятся в аварийном состоянии»</a:t>
            </a:r>
            <a:endParaRPr lang="ru-RU" b="1" i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24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96503" y="1202714"/>
            <a:ext cx="40503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Цель: обеспечение </a:t>
            </a:r>
            <a:r>
              <a:rPr lang="ru-RU" sz="1600" b="1" dirty="0">
                <a:solidFill>
                  <a:srgbClr val="00B050"/>
                </a:solidFill>
              </a:rPr>
              <a:t>охвата всех граждан профилактическими медицинскими осмотрами не реже одного раза в год 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238628"/>
              </p:ext>
            </p:extLst>
          </p:nvPr>
        </p:nvGraphicFramePr>
        <p:xfrm>
          <a:off x="157927" y="2060848"/>
          <a:ext cx="8791326" cy="1128609"/>
        </p:xfrm>
        <a:graphic>
          <a:graphicData uri="http://schemas.openxmlformats.org/drawingml/2006/table">
            <a:tbl>
              <a:tblPr/>
              <a:tblGrid>
                <a:gridCol w="4126041"/>
                <a:gridCol w="792088"/>
                <a:gridCol w="720080"/>
                <a:gridCol w="648072"/>
                <a:gridCol w="648072"/>
                <a:gridCol w="648072"/>
                <a:gridCol w="648072"/>
                <a:gridCol w="560829"/>
              </a:tblGrid>
              <a:tr h="578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Целевой показатель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Базовое значение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 г.</a:t>
                      </a: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Период, год</a:t>
                      </a: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Число граждан, прошедших профилактические осмотры, млн чел.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1,433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1,460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1,487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1,686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1,873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2,186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69017" y="3948045"/>
            <a:ext cx="3582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FF0000"/>
                </a:solidFill>
                <a:cs typeface="Times New Roman" pitchFamily="18" charset="0"/>
              </a:rPr>
              <a:t>Требования к </a:t>
            </a:r>
            <a:r>
              <a:rPr lang="ru-RU" sz="1600" b="1" u="sng" dirty="0" smtClean="0">
                <a:solidFill>
                  <a:srgbClr val="FF0000"/>
                </a:solidFill>
                <a:cs typeface="Times New Roman" pitchFamily="18" charset="0"/>
              </a:rPr>
              <a:t>ОМСУ</a:t>
            </a:r>
            <a:r>
              <a:rPr lang="en-US" sz="1600" b="1" u="sng" dirty="0" smtClean="0">
                <a:solidFill>
                  <a:srgbClr val="FF0000"/>
                </a:solidFill>
                <a:cs typeface="Times New Roman" pitchFamily="18" charset="0"/>
              </a:rPr>
              <a:t>/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ОМСУ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обеспечить: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7544" y="3284984"/>
            <a:ext cx="841351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45471" r="58160" b="51157"/>
          <a:stretch/>
        </p:blipFill>
        <p:spPr bwMode="auto">
          <a:xfrm>
            <a:off x="4089781" y="1302604"/>
            <a:ext cx="4911837" cy="14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3881279" y="787216"/>
            <a:ext cx="5139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Федеральный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проект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</a:t>
            </a:r>
            <a:r>
              <a:rPr lang="ru-RU" sz="1600" b="1" kern="0" dirty="0" smtClean="0">
                <a:solidFill>
                  <a:prstClr val="black"/>
                </a:solidFill>
              </a:rPr>
              <a:t>Здравоохранение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»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94503"/>
              </p:ext>
            </p:extLst>
          </p:nvPr>
        </p:nvGraphicFramePr>
        <p:xfrm>
          <a:off x="3858399" y="3370801"/>
          <a:ext cx="4896542" cy="4773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92265"/>
                <a:gridCol w="905947"/>
                <a:gridCol w="918210"/>
                <a:gridCol w="1080120"/>
              </a:tblGrid>
              <a:tr h="2670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Финансовое обеспечение, тыс. руб.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2019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2020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 2021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  <a:tr h="14401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</a:tbl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5864461" y="3409004"/>
            <a:ext cx="0" cy="44095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738717" y="3437818"/>
            <a:ext cx="0" cy="412142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753877" y="3409005"/>
            <a:ext cx="0" cy="44095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">
            <a:extLst>
              <a:ext uri="{FF2B5EF4-FFF2-40B4-BE49-F238E27FC236}">
                <a16:creationId xmlns="" xmlns:a16="http://schemas.microsoft.com/office/drawing/2014/main" id="{4AB62333-E8EB-4CFB-8E1E-D40A1E58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54" y="37073"/>
            <a:ext cx="8342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44645" y="4033836"/>
            <a:ext cx="404942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u="sng" dirty="0" smtClean="0">
                <a:solidFill>
                  <a:srgbClr val="FF0000"/>
                </a:solidFill>
                <a:cs typeface="Times New Roman" pitchFamily="18" charset="0"/>
              </a:rPr>
              <a:t>Направления расходов</a:t>
            </a:r>
            <a:endParaRPr lang="ru-RU" sz="135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96042" y="4615968"/>
            <a:ext cx="434795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1. </a:t>
            </a:r>
            <a:r>
              <a:rPr lang="ru-RU" sz="1600" b="1" dirty="0" smtClean="0">
                <a:cs typeface="Times New Roman" pitchFamily="18" charset="0"/>
              </a:rPr>
              <a:t>Финансирование изготовления распространения печатной продукции, рекламных щитов, баннеров, выступлений на радио, Т</a:t>
            </a:r>
            <a:r>
              <a:rPr lang="en-US" sz="1600" b="1" dirty="0" smtClean="0">
                <a:cs typeface="Times New Roman" pitchFamily="18" charset="0"/>
              </a:rPr>
              <a:t>V</a:t>
            </a:r>
            <a:endParaRPr lang="ru-RU" sz="1600" b="1" dirty="0"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cs typeface="Times New Roman" pitchFamily="18" charset="0"/>
              </a:rPr>
              <a:t>2. Финансирование организации массовых профилактических мероприятий, форумов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0429" y="4615968"/>
            <a:ext cx="47942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cs typeface="Times New Roman" pitchFamily="18" charset="0"/>
              </a:rPr>
              <a:t>1.  Информирования населения о факторах риска развития </a:t>
            </a:r>
            <a:r>
              <a:rPr lang="ru-RU" sz="1400" b="1" dirty="0" err="1" smtClean="0">
                <a:cs typeface="Times New Roman" pitchFamily="18" charset="0"/>
              </a:rPr>
              <a:t>соцзначимых</a:t>
            </a:r>
            <a:r>
              <a:rPr lang="ru-RU" sz="1400" b="1" dirty="0" smtClean="0">
                <a:cs typeface="Times New Roman" pitchFamily="18" charset="0"/>
              </a:rPr>
              <a:t> заболеваний</a:t>
            </a: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endParaRPr lang="ru-RU" sz="1400" b="1" dirty="0"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cs typeface="Times New Roman" pitchFamily="18" charset="0"/>
              </a:rPr>
              <a:t>2. Формирование у граждан мотивации к своевременному обращению за мед. помощью</a:t>
            </a: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endParaRPr lang="ru-RU" sz="1400" b="1" dirty="0"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cs typeface="Times New Roman" pitchFamily="18" charset="0"/>
              </a:rPr>
              <a:t>3. Информирование граждан о мед. организациях, осуществляющих профилактику заболеваний и оказывающих мед. помощь</a:t>
            </a:r>
            <a:endParaRPr lang="ru-RU" sz="1400" b="1" dirty="0">
              <a:cs typeface="Times New Roman" pitchFamily="18" charset="0"/>
            </a:endParaRPr>
          </a:p>
          <a:p>
            <a:pPr>
              <a:buClr>
                <a:srgbClr val="0070C1"/>
              </a:buClr>
            </a:pPr>
            <a:endParaRPr lang="ru-RU" sz="1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8203" y="744959"/>
            <a:ext cx="91158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  <a:ea typeface="Calibri"/>
                <a:cs typeface="Times New Roman"/>
              </a:rPr>
              <a:t>Показатель «Количество баннеров, размещенных ОМСУ, посвященных профилактике заболеваний, прохождению профилактических медицинских осмотров»</a:t>
            </a:r>
            <a:r>
              <a:rPr lang="ru-RU" sz="1300" b="1" dirty="0" smtClean="0">
                <a:solidFill>
                  <a:srgbClr val="FF0000"/>
                </a:solidFill>
              </a:rPr>
              <a:t> (нарастающим итогом, для сельских районов </a:t>
            </a:r>
            <a:r>
              <a:rPr lang="ru-RU" sz="1300" b="1" dirty="0" smtClean="0">
                <a:solidFill>
                  <a:srgbClr val="FF0000"/>
                </a:solidFill>
              </a:rPr>
              <a:t>               1 </a:t>
            </a:r>
            <a:r>
              <a:rPr lang="ru-RU" sz="1300" b="1" dirty="0" smtClean="0">
                <a:solidFill>
                  <a:srgbClr val="FF0000"/>
                </a:solidFill>
              </a:rPr>
              <a:t>баннер на 10 тыс. населения, для города – 1 на внутригородской район)</a:t>
            </a:r>
          </a:p>
          <a:p>
            <a:pPr algn="ctr"/>
            <a:r>
              <a:rPr lang="ru-RU" sz="1300" b="1" dirty="0" smtClean="0">
                <a:solidFill>
                  <a:srgbClr val="000000"/>
                </a:solidFill>
              </a:rPr>
              <a:t> </a:t>
            </a:r>
            <a:endParaRPr lang="ru-RU" sz="1300" b="1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674852"/>
              </p:ext>
            </p:extLst>
          </p:nvPr>
        </p:nvGraphicFramePr>
        <p:xfrm>
          <a:off x="107796" y="1484784"/>
          <a:ext cx="4680228" cy="496855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799908"/>
                <a:gridCol w="936104"/>
                <a:gridCol w="936104"/>
                <a:gridCol w="1008112"/>
              </a:tblGrid>
              <a:tr h="607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100" b="1" u="none" strike="noStrike" dirty="0">
                          <a:effectLst/>
                        </a:rPr>
                        <a:t>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до 2020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до 2024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</a:tr>
              <a:tr h="176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Самарская область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</a:tr>
              <a:tr h="243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Самара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</a:tr>
              <a:tr h="3295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Тольятти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</a:tr>
              <a:tr h="243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Новокуйбышевск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</a:tr>
              <a:tr h="286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Сызрань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</a:tr>
              <a:tr h="243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Жигулёвск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</a:tr>
              <a:tr h="3626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Октябрьск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</a:tr>
              <a:tr h="243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Отрадный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</a:tr>
              <a:tr h="243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Похвистнево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</a:tr>
              <a:tr h="3351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Кинель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</a:tr>
              <a:tr h="3154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Чапаевск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</a:tr>
              <a:tr h="288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Алексеевский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</a:tr>
              <a:tr h="243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Безенчукский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</a:tr>
              <a:tr h="2434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Богатовский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</a:tr>
              <a:tr h="3496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Большеглушицкий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</a:tr>
              <a:tr h="2019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Большечерниговский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81" marR="5181" marT="5181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735227"/>
              </p:ext>
            </p:extLst>
          </p:nvPr>
        </p:nvGraphicFramePr>
        <p:xfrm>
          <a:off x="4846364" y="1484784"/>
          <a:ext cx="4190425" cy="510649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532182"/>
                <a:gridCol w="936996"/>
                <a:gridCol w="784850"/>
                <a:gridCol w="936397"/>
              </a:tblGrid>
              <a:tr h="636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2019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до 2020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до 2024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396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Борский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93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Волжский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93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Елховский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93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Исаклинский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93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Камышлинский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93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Кинельский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287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Кинель</a:t>
                      </a:r>
                      <a:r>
                        <a:rPr lang="ru-RU" sz="1100" u="none" strike="noStrike" dirty="0">
                          <a:effectLst/>
                        </a:rPr>
                        <a:t>-Черкасский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93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Клявлинский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93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Кошкинский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2172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Красноармейский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93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Красноярский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93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Нефтегорский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93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Пестравский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93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Похвистневский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93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Приволжский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93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Сергиевский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93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Ставропольский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3049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Сызранский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93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Хворостянский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2069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 smtClean="0">
                          <a:effectLst/>
                        </a:rPr>
                        <a:t>Челно-вершинский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93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Шенталинский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  <a:tr h="193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Шигонский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107" marR="4107" marT="4107" marB="0" anchor="ctr"/>
                </a:tc>
              </a:tr>
            </a:tbl>
          </a:graphicData>
        </a:graphic>
      </p:graphicFrame>
      <p:sp>
        <p:nvSpPr>
          <p:cNvPr id="8" name="Прямоугольник 1">
            <a:extLst>
              <a:ext uri="{FF2B5EF4-FFF2-40B4-BE49-F238E27FC236}">
                <a16:creationId xmlns="" xmlns:a16="http://schemas.microsoft.com/office/drawing/2014/main" id="{4AB62333-E8EB-4CFB-8E1E-D40A1E58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54" y="37073"/>
            <a:ext cx="8342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</a:p>
        </p:txBody>
      </p:sp>
    </p:spTree>
    <p:extLst>
      <p:ext uri="{BB962C8B-B14F-4D97-AF65-F5344CB8AC3E}">
        <p14:creationId xmlns:p14="http://schemas.microsoft.com/office/powerpoint/2010/main" val="42280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0" y="787216"/>
            <a:ext cx="42468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Задача</a:t>
            </a:r>
            <a:r>
              <a:rPr lang="ru-RU" sz="1600" b="1" dirty="0" smtClean="0">
                <a:solidFill>
                  <a:srgbClr val="00B050"/>
                </a:solidFill>
              </a:rPr>
              <a:t>: увеличить </a:t>
            </a:r>
            <a:r>
              <a:rPr lang="ru-RU" sz="1600" b="1" dirty="0">
                <a:solidFill>
                  <a:srgbClr val="00B050"/>
                </a:solidFill>
              </a:rPr>
              <a:t>охват профилактическими медицинскими осмотрами детей в возрасте 15-17 лет, </a:t>
            </a:r>
            <a:r>
              <a:rPr lang="ru-RU" sz="1600" b="1" dirty="0" smtClean="0">
                <a:solidFill>
                  <a:srgbClr val="00B050"/>
                </a:solidFill>
              </a:rPr>
              <a:t>раннее выявление </a:t>
            </a:r>
            <a:r>
              <a:rPr lang="ru-RU" sz="1600" b="1" dirty="0">
                <a:solidFill>
                  <a:srgbClr val="00B050"/>
                </a:solidFill>
              </a:rPr>
              <a:t>и </a:t>
            </a:r>
            <a:r>
              <a:rPr lang="ru-RU" sz="1600" b="1" dirty="0" smtClean="0">
                <a:solidFill>
                  <a:srgbClr val="00B050"/>
                </a:solidFill>
              </a:rPr>
              <a:t>лечение </a:t>
            </a:r>
            <a:r>
              <a:rPr lang="ru-RU" sz="1600" b="1" dirty="0">
                <a:solidFill>
                  <a:srgbClr val="00B050"/>
                </a:solidFill>
              </a:rPr>
              <a:t>имеющейся </a:t>
            </a:r>
            <a:r>
              <a:rPr lang="ru-RU" sz="1600" b="1" dirty="0" smtClean="0">
                <a:solidFill>
                  <a:srgbClr val="00B050"/>
                </a:solidFill>
              </a:rPr>
              <a:t>патологии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892545"/>
              </p:ext>
            </p:extLst>
          </p:nvPr>
        </p:nvGraphicFramePr>
        <p:xfrm>
          <a:off x="157927" y="2060848"/>
          <a:ext cx="8791324" cy="1196644"/>
        </p:xfrm>
        <a:graphic>
          <a:graphicData uri="http://schemas.openxmlformats.org/drawingml/2006/table">
            <a:tbl>
              <a:tblPr/>
              <a:tblGrid>
                <a:gridCol w="3813671"/>
                <a:gridCol w="732121"/>
                <a:gridCol w="665565"/>
                <a:gridCol w="665565"/>
                <a:gridCol w="599008"/>
                <a:gridCol w="599008"/>
                <a:gridCol w="599008"/>
                <a:gridCol w="599008"/>
                <a:gridCol w="518370"/>
              </a:tblGrid>
              <a:tr h="578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Целевой показатель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Базовое значение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 г.</a:t>
                      </a: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Период, год</a:t>
                      </a: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00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посещений детьми медицинских организаций с профилактическими целями,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57,8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58,3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58,8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59,1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59,4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59,4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59,5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69017" y="3948045"/>
            <a:ext cx="3582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FF0000"/>
                </a:solidFill>
                <a:cs typeface="Times New Roman" pitchFamily="18" charset="0"/>
              </a:rPr>
              <a:t>Требования к </a:t>
            </a:r>
            <a:r>
              <a:rPr lang="ru-RU" sz="1600" b="1" u="sng" dirty="0" smtClean="0">
                <a:solidFill>
                  <a:srgbClr val="FF0000"/>
                </a:solidFill>
                <a:cs typeface="Times New Roman" pitchFamily="18" charset="0"/>
              </a:rPr>
              <a:t>ОМСУ</a:t>
            </a:r>
            <a:r>
              <a:rPr lang="en-US" sz="1600" b="1" u="sng" dirty="0" smtClean="0">
                <a:solidFill>
                  <a:srgbClr val="FF0000"/>
                </a:solidFill>
                <a:cs typeface="Times New Roman" pitchFamily="18" charset="0"/>
              </a:rPr>
              <a:t>/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ОМСУ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обеспечить: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67544" y="3284984"/>
            <a:ext cx="8413514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45471" r="58160" b="51157"/>
          <a:stretch/>
        </p:blipFill>
        <p:spPr bwMode="auto">
          <a:xfrm>
            <a:off x="4089781" y="1302604"/>
            <a:ext cx="4911837" cy="14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3881279" y="787216"/>
            <a:ext cx="5139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Федеральный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проект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</a:t>
            </a:r>
            <a:r>
              <a:rPr lang="ru-RU" sz="1600" b="1" kern="0" dirty="0" smtClean="0">
                <a:solidFill>
                  <a:prstClr val="black"/>
                </a:solidFill>
              </a:rPr>
              <a:t>Здравоохранение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»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523967"/>
              </p:ext>
            </p:extLst>
          </p:nvPr>
        </p:nvGraphicFramePr>
        <p:xfrm>
          <a:off x="3858399" y="3370801"/>
          <a:ext cx="4896542" cy="4773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92265"/>
                <a:gridCol w="905947"/>
                <a:gridCol w="918210"/>
                <a:gridCol w="1080120"/>
              </a:tblGrid>
              <a:tr h="2670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Финансовое обеспечение, тыс. руб.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2019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2020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 2021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  <a:tr h="14401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</a:tbl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5864461" y="3409004"/>
            <a:ext cx="0" cy="44095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738717" y="3437818"/>
            <a:ext cx="0" cy="412142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753877" y="3409005"/>
            <a:ext cx="0" cy="44095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">
            <a:extLst>
              <a:ext uri="{FF2B5EF4-FFF2-40B4-BE49-F238E27FC236}">
                <a16:creationId xmlns="" xmlns:a16="http://schemas.microsoft.com/office/drawing/2014/main" id="{4AB62333-E8EB-4CFB-8E1E-D40A1E58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54" y="37073"/>
            <a:ext cx="8342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44645" y="4033836"/>
            <a:ext cx="404942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u="sng" dirty="0" smtClean="0">
                <a:solidFill>
                  <a:srgbClr val="FF0000"/>
                </a:solidFill>
                <a:cs typeface="Times New Roman" pitchFamily="18" charset="0"/>
              </a:rPr>
              <a:t>Направления расходов</a:t>
            </a:r>
            <a:endParaRPr lang="ru-RU" sz="135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96042" y="4615968"/>
            <a:ext cx="434795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1. </a:t>
            </a:r>
            <a:r>
              <a:rPr lang="ru-RU" sz="1600" b="1" dirty="0" smtClean="0">
                <a:cs typeface="Times New Roman" pitchFamily="18" charset="0"/>
              </a:rPr>
              <a:t>Финансирование изготовления распространения печатной продукции, рекламных щитов, баннеров, выступлений на радио, Т</a:t>
            </a:r>
            <a:r>
              <a:rPr lang="en-US" sz="1600" b="1" dirty="0" smtClean="0">
                <a:cs typeface="Times New Roman" pitchFamily="18" charset="0"/>
              </a:rPr>
              <a:t>V</a:t>
            </a:r>
            <a:endParaRPr lang="ru-RU" sz="1600" b="1" dirty="0"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cs typeface="Times New Roman" pitchFamily="18" charset="0"/>
              </a:rPr>
              <a:t>2. Финансирование организации массовых профилактических мероприятий, форумов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0429" y="4615968"/>
            <a:ext cx="47942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cs typeface="Times New Roman" pitchFamily="18" charset="0"/>
              </a:rPr>
              <a:t>1.  Информирования населения о факторах риска развития </a:t>
            </a:r>
            <a:r>
              <a:rPr lang="ru-RU" sz="1400" b="1" dirty="0" err="1" smtClean="0">
                <a:cs typeface="Times New Roman" pitchFamily="18" charset="0"/>
              </a:rPr>
              <a:t>соцзначимых</a:t>
            </a:r>
            <a:r>
              <a:rPr lang="ru-RU" sz="1400" b="1" dirty="0" smtClean="0">
                <a:cs typeface="Times New Roman" pitchFamily="18" charset="0"/>
              </a:rPr>
              <a:t> заболеваний</a:t>
            </a: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endParaRPr lang="ru-RU" sz="1400" b="1" dirty="0"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cs typeface="Times New Roman" pitchFamily="18" charset="0"/>
              </a:rPr>
              <a:t>2. Формирование у граждан мотивации к своевременному обращению за мед. помощью</a:t>
            </a: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endParaRPr lang="ru-RU" sz="1400" b="1" dirty="0"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cs typeface="Times New Roman" pitchFamily="18" charset="0"/>
              </a:rPr>
              <a:t>3. Информирование граждан о мед. организациях, осуществляющих профилактику заболеваний и оказывающих мед. помощь</a:t>
            </a:r>
            <a:endParaRPr lang="ru-RU" sz="1400" b="1" dirty="0">
              <a:cs typeface="Times New Roman" pitchFamily="18" charset="0"/>
            </a:endParaRPr>
          </a:p>
          <a:p>
            <a:pPr>
              <a:buClr>
                <a:srgbClr val="0070C1"/>
              </a:buClr>
            </a:pPr>
            <a:endParaRPr lang="ru-RU" sz="1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614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4AB62333-E8EB-4CFB-8E1E-D40A1E58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54" y="37073"/>
            <a:ext cx="8342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cho" pitchFamily="49" charset="-128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648844"/>
              </p:ext>
            </p:extLst>
          </p:nvPr>
        </p:nvGraphicFramePr>
        <p:xfrm>
          <a:off x="67196" y="1556792"/>
          <a:ext cx="4464495" cy="47441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544299"/>
                <a:gridCol w="1063184"/>
                <a:gridCol w="956405"/>
                <a:gridCol w="900607"/>
              </a:tblGrid>
              <a:tr h="5424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Наименование муниципального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 2019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2020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до 2024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4452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Самарская область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Самара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Тольятти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Сызрань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Новокуйбышевск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Жигулевск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Кинель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26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Октябрьск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Отрадный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Похвистнево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Чапаевск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Алексеевский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Безенчукский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Богатовский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Большеглушицкий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Большечерниговский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094318"/>
              </p:ext>
            </p:extLst>
          </p:nvPr>
        </p:nvGraphicFramePr>
        <p:xfrm>
          <a:off x="4644007" y="1556792"/>
          <a:ext cx="4377293" cy="47625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440161"/>
                <a:gridCol w="1080120"/>
                <a:gridCol w="958003"/>
                <a:gridCol w="899009"/>
              </a:tblGrid>
              <a:tr h="571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Наименование муниципального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2019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2020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до 2024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Борский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Волжский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Елховский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Исаклинский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Камышлинский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Кинель-Черкасский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Кинельский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Клявлинский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Кошкинский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Красноармейский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Красноярский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Нефтегорский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Пестравский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Похвистневский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Приволжский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Сергиевский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Ставропольский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Сызранский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Хворостянский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Челно-Вершинский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Шенталинский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Шигонский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652338"/>
            <a:ext cx="9115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algn="ctr"/>
            <a:r>
              <a:rPr lang="ru-RU" b="1" i="1" dirty="0">
                <a:solidFill>
                  <a:srgbClr val="FF0000"/>
                </a:solidFill>
                <a:ea typeface="Calibri"/>
                <a:cs typeface="Times New Roman"/>
              </a:rPr>
              <a:t>Показатель </a:t>
            </a:r>
            <a:r>
              <a:rPr lang="ru-RU" b="1" i="1" dirty="0" smtClean="0">
                <a:solidFill>
                  <a:srgbClr val="FF0000"/>
                </a:solidFill>
                <a:ea typeface="Calibri"/>
                <a:cs typeface="Times New Roman"/>
              </a:rPr>
              <a:t>«Удельный вес муниципальных образовательных организаций, имеющих лицензию на медицинскую деятельность»  (увеличение с 43,8% до 100% к 2024 году)</a:t>
            </a:r>
            <a:endParaRPr lang="ru-RU" b="1" i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34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0" y="787216"/>
            <a:ext cx="4246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Цель: снижение </a:t>
            </a:r>
            <a:r>
              <a:rPr lang="ru-RU" sz="1600" b="1" dirty="0">
                <a:solidFill>
                  <a:srgbClr val="00B050"/>
                </a:solidFill>
              </a:rPr>
              <a:t>смертности от болезней системы кровообращения </a:t>
            </a:r>
            <a:r>
              <a:rPr lang="ru-RU" sz="1600" b="1" dirty="0" smtClean="0">
                <a:solidFill>
                  <a:srgbClr val="00B050"/>
                </a:solidFill>
              </a:rPr>
              <a:t>и злокачественных новообразований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870319"/>
              </p:ext>
            </p:extLst>
          </p:nvPr>
        </p:nvGraphicFramePr>
        <p:xfrm>
          <a:off x="0" y="1618215"/>
          <a:ext cx="9115837" cy="1840686"/>
        </p:xfrm>
        <a:graphic>
          <a:graphicData uri="http://schemas.openxmlformats.org/drawingml/2006/table">
            <a:tbl>
              <a:tblPr/>
              <a:tblGrid>
                <a:gridCol w="4267616"/>
                <a:gridCol w="819267"/>
                <a:gridCol w="744788"/>
                <a:gridCol w="670309"/>
                <a:gridCol w="670309"/>
                <a:gridCol w="670309"/>
                <a:gridCol w="670309"/>
                <a:gridCol w="602930"/>
              </a:tblGrid>
              <a:tr h="1705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Целевой показатель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Базовое значение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 г.</a:t>
                      </a: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Период, год</a:t>
                      </a: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116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Снижение смертности от болезней системы кровообращения (до 443,5 случаев на 100 тыс. населения)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564,7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570,0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525,0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485,0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455,0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443,5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116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смертности от новообразований, в том числе от злокачественных (до 192,9 случаев на 100 тыс. населения)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204,6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199,0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197,0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192,9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69017" y="3948045"/>
            <a:ext cx="3582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FF0000"/>
                </a:solidFill>
                <a:cs typeface="Times New Roman" pitchFamily="18" charset="0"/>
              </a:rPr>
              <a:t>Требования к </a:t>
            </a:r>
            <a:r>
              <a:rPr lang="ru-RU" sz="1600" b="1" u="sng" dirty="0" smtClean="0">
                <a:solidFill>
                  <a:srgbClr val="FF0000"/>
                </a:solidFill>
                <a:cs typeface="Times New Roman" pitchFamily="18" charset="0"/>
              </a:rPr>
              <a:t>ОМСУ</a:t>
            </a:r>
            <a:r>
              <a:rPr lang="en-US" sz="1600" b="1" u="sng" dirty="0" smtClean="0">
                <a:solidFill>
                  <a:srgbClr val="FF0000"/>
                </a:solidFill>
                <a:cs typeface="Times New Roman" pitchFamily="18" charset="0"/>
              </a:rPr>
              <a:t>/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ОМСУ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обеспечить: </a:t>
            </a:r>
          </a:p>
        </p:txBody>
      </p:sp>
      <p:pic>
        <p:nvPicPr>
          <p:cNvPr id="11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45471" r="58160" b="51157"/>
          <a:stretch/>
        </p:blipFill>
        <p:spPr bwMode="auto">
          <a:xfrm>
            <a:off x="4089781" y="1302604"/>
            <a:ext cx="4911837" cy="14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3881279" y="787216"/>
            <a:ext cx="5139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Федеральный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проект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</a:t>
            </a:r>
            <a:r>
              <a:rPr lang="ru-RU" sz="1600" b="1" kern="0" dirty="0" smtClean="0">
                <a:solidFill>
                  <a:prstClr val="black"/>
                </a:solidFill>
              </a:rPr>
              <a:t>Здравоохранение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»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671994"/>
              </p:ext>
            </p:extLst>
          </p:nvPr>
        </p:nvGraphicFramePr>
        <p:xfrm>
          <a:off x="3858399" y="3573015"/>
          <a:ext cx="4896542" cy="46774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92265"/>
                <a:gridCol w="905947"/>
                <a:gridCol w="918210"/>
                <a:gridCol w="1080120"/>
              </a:tblGrid>
              <a:tr h="1855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Финансовое обеспечение, тыс. руб.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2019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2020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 2021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  <a:tr h="27527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</a:tbl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5864461" y="3681312"/>
            <a:ext cx="0" cy="44095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738717" y="3695719"/>
            <a:ext cx="0" cy="412142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753877" y="3599413"/>
            <a:ext cx="0" cy="44095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">
            <a:extLst>
              <a:ext uri="{FF2B5EF4-FFF2-40B4-BE49-F238E27FC236}">
                <a16:creationId xmlns="" xmlns:a16="http://schemas.microsoft.com/office/drawing/2014/main" id="{4AB62333-E8EB-4CFB-8E1E-D40A1E58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54" y="37073"/>
            <a:ext cx="8342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44645" y="4033836"/>
            <a:ext cx="404942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u="sng" dirty="0" smtClean="0">
                <a:solidFill>
                  <a:srgbClr val="FF0000"/>
                </a:solidFill>
                <a:cs typeface="Times New Roman" pitchFamily="18" charset="0"/>
              </a:rPr>
              <a:t>Направления расходов</a:t>
            </a:r>
            <a:endParaRPr lang="ru-RU" sz="135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96042" y="4615968"/>
            <a:ext cx="434795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1. </a:t>
            </a:r>
            <a:r>
              <a:rPr lang="ru-RU" sz="1600" b="1" dirty="0" smtClean="0">
                <a:cs typeface="Times New Roman" pitchFamily="18" charset="0"/>
              </a:rPr>
              <a:t>Финансирование изготовления распространения печатной продукции, рекламных щитов, баннеров, выступлений на радио, Т</a:t>
            </a:r>
            <a:r>
              <a:rPr lang="en-US" sz="1600" b="1" dirty="0" smtClean="0">
                <a:cs typeface="Times New Roman" pitchFamily="18" charset="0"/>
              </a:rPr>
              <a:t>V</a:t>
            </a:r>
            <a:endParaRPr lang="ru-RU" sz="1600" b="1" dirty="0"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cs typeface="Times New Roman" pitchFamily="18" charset="0"/>
              </a:rPr>
              <a:t>2. Финансирование организации массовых профилактических мероприятий, форумов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0429" y="4615968"/>
            <a:ext cx="47942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cs typeface="Times New Roman" pitchFamily="18" charset="0"/>
              </a:rPr>
              <a:t>1.  Информирования населения о факторах риска развития </a:t>
            </a:r>
            <a:r>
              <a:rPr lang="ru-RU" sz="1400" b="1" dirty="0" err="1" smtClean="0">
                <a:cs typeface="Times New Roman" pitchFamily="18" charset="0"/>
              </a:rPr>
              <a:t>соцзначимых</a:t>
            </a:r>
            <a:r>
              <a:rPr lang="ru-RU" sz="1400" b="1" dirty="0" smtClean="0">
                <a:cs typeface="Times New Roman" pitchFamily="18" charset="0"/>
              </a:rPr>
              <a:t> заболеваний</a:t>
            </a: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endParaRPr lang="ru-RU" sz="1400" b="1" dirty="0"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cs typeface="Times New Roman" pitchFamily="18" charset="0"/>
              </a:rPr>
              <a:t>2. Формирование у граждан мотивации к своевременному обращению за мед. помощью</a:t>
            </a: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endParaRPr lang="ru-RU" sz="1400" b="1" dirty="0"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cs typeface="Times New Roman" pitchFamily="18" charset="0"/>
              </a:rPr>
              <a:t>3. Информирование граждан о мед. организациях, осуществляющих профилактику заболеваний и оказывающих мед. помощь</a:t>
            </a:r>
            <a:endParaRPr lang="ru-RU" sz="1400" b="1" dirty="0">
              <a:cs typeface="Times New Roman" pitchFamily="18" charset="0"/>
            </a:endParaRPr>
          </a:p>
          <a:p>
            <a:pPr>
              <a:buClr>
                <a:srgbClr val="0070C1"/>
              </a:buClr>
            </a:pPr>
            <a:endParaRPr lang="ru-RU" sz="1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614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4AB62333-E8EB-4CFB-8E1E-D40A1E58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54" y="37073"/>
            <a:ext cx="8342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cho" pitchFamily="49" charset="-128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18288"/>
              </p:ext>
            </p:extLst>
          </p:nvPr>
        </p:nvGraphicFramePr>
        <p:xfrm>
          <a:off x="67196" y="1556792"/>
          <a:ext cx="4464495" cy="47441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544299"/>
                <a:gridCol w="1063184"/>
                <a:gridCol w="956405"/>
                <a:gridCol w="900607"/>
              </a:tblGrid>
              <a:tr h="5424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Наименование муниципального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2019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 2020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до 2024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4452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Самарская область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75%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Самара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Тольятти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Сызрань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Новокуйбышевск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Жигулевск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Кинель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26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Октябрьск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Отрадный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Похвистнево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Чапаевск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Алексеевский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Безенчукский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Богатовский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Большеглушицкий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0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Большечерниговский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30123"/>
              </p:ext>
            </p:extLst>
          </p:nvPr>
        </p:nvGraphicFramePr>
        <p:xfrm>
          <a:off x="4644007" y="1556792"/>
          <a:ext cx="4377293" cy="47625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440161"/>
                <a:gridCol w="1080120"/>
                <a:gridCol w="958003"/>
                <a:gridCol w="899009"/>
              </a:tblGrid>
              <a:tr h="571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Наименование муниципального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2019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2020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до 2024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Борский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Волжский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Елховский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Исаклинский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Камышлинский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Кинель-Черкасский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Кинельский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Клявлинский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Кошкинский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Красноармейский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Красноярский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Нефтегорский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Пестравский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Похвистневский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Приволжский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Сергиевский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Ставропольский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Сызранский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Хворостянский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Челно-Вершинский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Шенталинский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Шигонский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652338"/>
            <a:ext cx="9115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algn="ctr"/>
            <a:r>
              <a:rPr lang="ru-RU" b="1" i="1" dirty="0">
                <a:solidFill>
                  <a:srgbClr val="FF0000"/>
                </a:solidFill>
                <a:ea typeface="Calibri"/>
                <a:cs typeface="Times New Roman"/>
              </a:rPr>
              <a:t>Показатель </a:t>
            </a:r>
            <a:r>
              <a:rPr lang="ru-RU" b="1" i="1" dirty="0" smtClean="0">
                <a:solidFill>
                  <a:srgbClr val="FF0000"/>
                </a:solidFill>
                <a:ea typeface="Calibri"/>
                <a:cs typeface="Times New Roman"/>
              </a:rPr>
              <a:t>«Доля лиц, информированных о факторах риска развития БСК и злокачественных новообразований, охваченных пропагандой ЗОЖ »  </a:t>
            </a:r>
          </a:p>
          <a:p>
            <a:pPr marL="30480" algn="ctr"/>
            <a:r>
              <a:rPr lang="ru-RU" b="1" i="1" dirty="0" smtClean="0">
                <a:solidFill>
                  <a:srgbClr val="FF0000"/>
                </a:solidFill>
                <a:ea typeface="Calibri"/>
                <a:cs typeface="Times New Roman"/>
              </a:rPr>
              <a:t>(ежегодно не менее 75%)</a:t>
            </a:r>
            <a:endParaRPr lang="ru-RU" b="1" i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00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9600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6480" y="980728"/>
            <a:ext cx="8373616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623B2A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4500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Шаблон для описания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механизма участия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условий участия ОМС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337656"/>
              </p:ext>
            </p:extLst>
          </p:nvPr>
        </p:nvGraphicFramePr>
        <p:xfrm>
          <a:off x="225860" y="1844824"/>
          <a:ext cx="87129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1">
            <a:extLst>
              <a:ext uri="{FF2B5EF4-FFF2-40B4-BE49-F238E27FC236}">
                <a16:creationId xmlns="" xmlns:a16="http://schemas.microsoft.com/office/drawing/2014/main" id="{4AB62333-E8EB-4CFB-8E1E-D40A1E58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54" y="37073"/>
            <a:ext cx="8342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Mincho" pitchFamily="49" charset="-128"/>
                <a:cs typeface="Times New Roman" panose="02020603050405020304" pitchFamily="18" charset="0"/>
              </a:rPr>
              <a:t>Национальный проект «Здравоохранение»</a:t>
            </a:r>
          </a:p>
        </p:txBody>
      </p:sp>
    </p:spTree>
    <p:extLst>
      <p:ext uri="{BB962C8B-B14F-4D97-AF65-F5344CB8AC3E}">
        <p14:creationId xmlns:p14="http://schemas.microsoft.com/office/powerpoint/2010/main" val="34353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9600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0844" y="753785"/>
            <a:ext cx="896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990"/>
                </a:solidFill>
              </a:rPr>
              <a:t>КОНТАКТЫ:</a:t>
            </a:r>
            <a:endParaRPr lang="ru-RU" sz="1400" b="1" dirty="0">
              <a:solidFill>
                <a:srgbClr val="00399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493" y="4566319"/>
            <a:ext cx="4152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организаций соисполнителей РС ФП</a:t>
            </a:r>
            <a:endParaRPr 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494" y="1253698"/>
            <a:ext cx="4351924" cy="11772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Руководитель РС ФП  </a:t>
            </a:r>
            <a:r>
              <a:rPr lang="ru-RU" sz="1200" b="1" dirty="0" smtClean="0">
                <a:cs typeface="Arial" panose="020B0604020202020204" pitchFamily="34" charset="0"/>
              </a:rPr>
              <a:t>«Развитие системы оказания первичной медико-санитарной помощи» – </a:t>
            </a:r>
            <a:br>
              <a:rPr lang="ru-RU" sz="1200" b="1" dirty="0" smtClean="0">
                <a:cs typeface="Arial" panose="020B0604020202020204" pitchFamily="34" charset="0"/>
              </a:rPr>
            </a:br>
            <a:r>
              <a:rPr lang="ru-RU" sz="1200" b="1" dirty="0" smtClean="0">
                <a:cs typeface="Arial" panose="020B0604020202020204" pitchFamily="34" charset="0"/>
              </a:rPr>
              <a:t>Ратманов М.А. – </a:t>
            </a:r>
            <a:r>
              <a:rPr lang="ru-RU" sz="1200" b="1" dirty="0">
                <a:cs typeface="Arial" panose="020B0604020202020204" pitchFamily="34" charset="0"/>
              </a:rPr>
              <a:t>м</a:t>
            </a:r>
            <a:r>
              <a:rPr lang="ru-RU" sz="1200" b="1" dirty="0" smtClean="0">
                <a:cs typeface="Arial" panose="020B0604020202020204" pitchFamily="34" charset="0"/>
              </a:rPr>
              <a:t>инистр здравоохранения СО </a:t>
            </a:r>
            <a:endParaRPr lang="ru-RU" sz="400" b="1" dirty="0" smtClean="0"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r>
              <a:rPr lang="ru-RU" sz="1200" b="1" dirty="0" smtClean="0">
                <a:solidFill>
                  <a:srgbClr val="FF0000"/>
                </a:solidFill>
              </a:rPr>
              <a:t>тел. </a:t>
            </a:r>
            <a:r>
              <a:rPr lang="ru-RU" sz="1200" b="1" dirty="0" smtClean="0"/>
              <a:t>(846) 3329309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r>
              <a:rPr lang="ru-RU" sz="1050" b="1" dirty="0" smtClean="0">
                <a:solidFill>
                  <a:srgbClr val="FF0000"/>
                </a:solidFill>
              </a:rPr>
              <a:t>Сайт:</a:t>
            </a:r>
            <a:r>
              <a:rPr lang="en-US" sz="105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/>
              <a:t>http://minzdrav.samregion.ru</a:t>
            </a:r>
            <a:r>
              <a:rPr lang="ru-RU" sz="1200" b="1" dirty="0"/>
              <a:t> </a:t>
            </a:r>
            <a:endParaRPr lang="en-US" sz="1400" dirty="0" smtClean="0"/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r>
              <a:rPr lang="en-US" sz="1050" b="1" dirty="0" smtClean="0">
                <a:solidFill>
                  <a:srgbClr val="FF0000"/>
                </a:solidFill>
              </a:rPr>
              <a:t>e</a:t>
            </a:r>
            <a:r>
              <a:rPr lang="ru-RU" sz="1050" b="1" dirty="0" smtClean="0">
                <a:solidFill>
                  <a:srgbClr val="FF0000"/>
                </a:solidFill>
              </a:rPr>
              <a:t>-</a:t>
            </a:r>
            <a:r>
              <a:rPr lang="en-US" sz="1050" b="1" dirty="0" smtClean="0">
                <a:solidFill>
                  <a:srgbClr val="FF0000"/>
                </a:solidFill>
              </a:rPr>
              <a:t>mail</a:t>
            </a:r>
            <a:r>
              <a:rPr lang="ru-RU" sz="1050" b="1" dirty="0" smtClean="0">
                <a:solidFill>
                  <a:srgbClr val="FF0000"/>
                </a:solidFill>
              </a:rPr>
              <a:t>:</a:t>
            </a:r>
            <a:r>
              <a:rPr lang="en-US" sz="1050" b="1" dirty="0" smtClean="0">
                <a:solidFill>
                  <a:srgbClr val="FF0000"/>
                </a:solidFill>
              </a:rPr>
              <a:t> </a:t>
            </a:r>
            <a:r>
              <a:rPr lang="en-US" sz="1050" b="1" dirty="0" err="1" smtClean="0"/>
              <a:t>zdravSO</a:t>
            </a:r>
            <a:r>
              <a:rPr lang="en-US" sz="1050" b="1" dirty="0" smtClean="0"/>
              <a:t> @samregion.ru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0749" y="907673"/>
            <a:ext cx="88924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 Самарской области: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493" y="5049519"/>
            <a:ext cx="3952459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1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Участник  ФП </a:t>
            </a:r>
            <a:r>
              <a:rPr lang="ru-RU" sz="1100" b="1" dirty="0">
                <a:cs typeface="Arial" panose="020B0604020202020204" pitchFamily="34" charset="0"/>
              </a:rPr>
              <a:t>«Развитие системы оказания первичной медико-санитарной помощи – </a:t>
            </a:r>
            <a:r>
              <a:rPr lang="ru-RU" sz="1100" b="1" dirty="0" smtClean="0">
                <a:cs typeface="Arial" panose="020B0604020202020204" pitchFamily="34" charset="0"/>
              </a:rPr>
              <a:t/>
            </a:r>
            <a:br>
              <a:rPr lang="ru-RU" sz="1100" b="1" dirty="0" smtClean="0">
                <a:cs typeface="Arial" panose="020B0604020202020204" pitchFamily="34" charset="0"/>
              </a:rPr>
            </a:br>
            <a:r>
              <a:rPr lang="ru-RU" sz="1100" b="1" dirty="0" err="1" smtClean="0">
                <a:cs typeface="Arial" panose="020B0604020202020204" pitchFamily="34" charset="0"/>
              </a:rPr>
              <a:t>Абашин</a:t>
            </a:r>
            <a:r>
              <a:rPr lang="ru-RU" sz="1100" b="1" dirty="0" smtClean="0">
                <a:cs typeface="Arial" panose="020B0604020202020204" pitchFamily="34" charset="0"/>
              </a:rPr>
              <a:t> Е.И. </a:t>
            </a:r>
            <a:r>
              <a:rPr lang="ru-RU" sz="1100" b="1" dirty="0">
                <a:cs typeface="Arial" panose="020B0604020202020204" pitchFamily="34" charset="0"/>
              </a:rPr>
              <a:t>– министр </a:t>
            </a:r>
            <a:r>
              <a:rPr lang="ru-RU" sz="1100" b="1" dirty="0" smtClean="0">
                <a:cs typeface="Arial" panose="020B0604020202020204" pitchFamily="34" charset="0"/>
              </a:rPr>
              <a:t>сельского хозяйства и продовольствия </a:t>
            </a:r>
            <a:r>
              <a:rPr lang="ru-RU" sz="1100" b="1" dirty="0">
                <a:cs typeface="Arial" panose="020B0604020202020204" pitchFamily="34" charset="0"/>
              </a:rPr>
              <a:t>СО </a:t>
            </a:r>
          </a:p>
          <a:p>
            <a:endParaRPr lang="ru-RU" sz="11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r>
              <a:rPr lang="ru-RU" sz="1100" b="1" dirty="0" smtClean="0">
                <a:solidFill>
                  <a:srgbClr val="FF0000"/>
                </a:solidFill>
              </a:rPr>
              <a:t>Адрес </a:t>
            </a:r>
            <a:r>
              <a:rPr lang="ru-RU" sz="1100" b="1" dirty="0" smtClean="0"/>
              <a:t>г. Самара,  ул. Невская, 1, 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r>
              <a:rPr lang="ru-RU" sz="1100" b="1" dirty="0" smtClean="0">
                <a:solidFill>
                  <a:srgbClr val="FF0000"/>
                </a:solidFill>
              </a:rPr>
              <a:t>тел. </a:t>
            </a:r>
            <a:r>
              <a:rPr lang="ru-RU" sz="1100" b="1" dirty="0" smtClean="0"/>
              <a:t>(846)3377123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r>
              <a:rPr lang="ru-RU" sz="1100" b="1" dirty="0" smtClean="0">
                <a:solidFill>
                  <a:srgbClr val="FF0000"/>
                </a:solidFill>
              </a:rPr>
              <a:t>Сайт:  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r>
              <a:rPr lang="en-US" sz="1100" b="1" dirty="0" smtClean="0">
                <a:solidFill>
                  <a:srgbClr val="FF0000"/>
                </a:solidFill>
              </a:rPr>
              <a:t>e</a:t>
            </a:r>
            <a:r>
              <a:rPr lang="ru-RU" sz="1100" b="1" dirty="0" smtClean="0">
                <a:solidFill>
                  <a:srgbClr val="FF0000"/>
                </a:solidFill>
              </a:rPr>
              <a:t>-</a:t>
            </a:r>
            <a:r>
              <a:rPr lang="en-US" sz="1100" b="1" dirty="0" smtClean="0">
                <a:solidFill>
                  <a:srgbClr val="FF0000"/>
                </a:solidFill>
              </a:rPr>
              <a:t>mail</a:t>
            </a:r>
            <a:r>
              <a:rPr lang="ru-RU" sz="1100" b="1" dirty="0" smtClean="0">
                <a:solidFill>
                  <a:srgbClr val="FF0000"/>
                </a:solidFill>
              </a:rPr>
              <a:t>: </a:t>
            </a:r>
            <a:r>
              <a:rPr lang="en-US" sz="1100" b="1" dirty="0" smtClean="0"/>
              <a:t>mcx@samregion.ru</a:t>
            </a:r>
            <a:endParaRPr lang="ru-RU" sz="1100" b="1" dirty="0" smtClean="0"/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359" y="2562289"/>
            <a:ext cx="3996609" cy="25699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Администратор РС ФП</a:t>
            </a:r>
            <a:r>
              <a:rPr lang="en-US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200" b="1" dirty="0">
                <a:cs typeface="Arial" panose="020B0604020202020204" pitchFamily="34" charset="0"/>
              </a:rPr>
              <a:t>«Развитие системы оказания первичной медико-санитарной помощи</a:t>
            </a:r>
            <a:r>
              <a:rPr lang="ru-RU" sz="1200" b="1" dirty="0" smtClean="0">
                <a:cs typeface="Arial" panose="020B0604020202020204" pitchFamily="34" charset="0"/>
              </a:rPr>
              <a:t>»</a:t>
            </a:r>
            <a:r>
              <a:rPr lang="en-US" sz="1200" b="1" dirty="0" smtClean="0">
                <a:cs typeface="Arial" panose="020B0604020202020204" pitchFamily="34" charset="0"/>
              </a:rPr>
              <a:t> - </a:t>
            </a:r>
            <a:r>
              <a:rPr lang="ru-RU" sz="1200" b="1" dirty="0" smtClean="0">
                <a:cs typeface="Arial" panose="020B0604020202020204" pitchFamily="34" charset="0"/>
              </a:rPr>
              <a:t>Сочинская </a:t>
            </a:r>
            <a:r>
              <a:rPr lang="ru-RU" sz="1200" b="1" dirty="0" smtClean="0">
                <a:cs typeface="Arial" panose="020B0604020202020204" pitchFamily="34" charset="0"/>
              </a:rPr>
              <a:t>Т.И. – заместитель министра здравоохранения СО</a:t>
            </a:r>
          </a:p>
          <a:p>
            <a:r>
              <a:rPr lang="ru-RU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Участник проекта – </a:t>
            </a:r>
            <a:r>
              <a:rPr lang="ru-RU" sz="1200" b="1" dirty="0" smtClean="0">
                <a:cs typeface="Arial" panose="020B0604020202020204" pitchFamily="34" charset="0"/>
              </a:rPr>
              <a:t>Михальченко С.В.  - руководитель управления организации первичной медико-санитарной помощи и профилактики заболеваний МЗ СО</a:t>
            </a:r>
            <a:endParaRPr lang="ru-RU" sz="1200" b="1" dirty="0">
              <a:cs typeface="Arial" panose="020B0604020202020204" pitchFamily="34" charset="0"/>
            </a:endParaRPr>
          </a:p>
          <a:p>
            <a:endParaRPr lang="ru-RU" sz="4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r>
              <a:rPr lang="ru-RU" sz="1200" b="1" dirty="0" smtClean="0">
                <a:solidFill>
                  <a:srgbClr val="FF0000"/>
                </a:solidFill>
              </a:rPr>
              <a:t>Тел. </a:t>
            </a:r>
            <a:r>
              <a:rPr lang="ru-RU" sz="1200" b="1" dirty="0" smtClean="0"/>
              <a:t>(846)3329499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r>
              <a:rPr lang="ru-RU" sz="1050" b="1" dirty="0" smtClean="0">
                <a:solidFill>
                  <a:srgbClr val="FF0000"/>
                </a:solidFill>
              </a:rPr>
              <a:t>Сайт</a:t>
            </a:r>
            <a:r>
              <a:rPr lang="ru-RU" sz="1400" b="1" dirty="0" smtClean="0">
                <a:solidFill>
                  <a:srgbClr val="FF0000"/>
                </a:solidFill>
              </a:rPr>
              <a:t>: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smtClean="0"/>
              <a:t>http</a:t>
            </a:r>
            <a:r>
              <a:rPr lang="en-US" sz="1200" b="1" dirty="0"/>
              <a:t>://minzdrav.samregion.ru</a:t>
            </a:r>
            <a:r>
              <a:rPr lang="ru-RU" sz="1200" b="1" dirty="0" smtClean="0"/>
              <a:t>  </a:t>
            </a: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r>
              <a:rPr lang="en-US" sz="1050" b="1" dirty="0" smtClean="0">
                <a:solidFill>
                  <a:srgbClr val="FF0000"/>
                </a:solidFill>
              </a:rPr>
              <a:t>e</a:t>
            </a:r>
            <a:r>
              <a:rPr lang="ru-RU" sz="1050" b="1" dirty="0">
                <a:solidFill>
                  <a:srgbClr val="FF0000"/>
                </a:solidFill>
              </a:rPr>
              <a:t>-</a:t>
            </a:r>
            <a:r>
              <a:rPr lang="en-US" sz="1050" b="1" dirty="0">
                <a:solidFill>
                  <a:srgbClr val="FF0000"/>
                </a:solidFill>
              </a:rPr>
              <a:t>mail</a:t>
            </a:r>
            <a:r>
              <a:rPr lang="ru-RU" sz="1050" b="1" dirty="0" smtClean="0">
                <a:solidFill>
                  <a:srgbClr val="FF0000"/>
                </a:solidFill>
              </a:rPr>
              <a:t>:</a:t>
            </a:r>
            <a:r>
              <a:rPr lang="en-US" sz="1050" b="1" dirty="0" smtClean="0">
                <a:solidFill>
                  <a:srgbClr val="FF0000"/>
                </a:solidFill>
              </a:rPr>
              <a:t> </a:t>
            </a:r>
            <a:r>
              <a:rPr lang="en-US" sz="1050" b="1" dirty="0" err="1" smtClean="0"/>
              <a:t>zdravSO</a:t>
            </a:r>
            <a:r>
              <a:rPr lang="en-US" sz="1050" b="1" dirty="0" smtClean="0"/>
              <a:t> </a:t>
            </a:r>
            <a:r>
              <a:rPr lang="en-US" sz="1050" b="1" dirty="0"/>
              <a:t>@</a:t>
            </a:r>
            <a:r>
              <a:rPr lang="en-US" sz="1050" b="1" dirty="0" smtClean="0"/>
              <a:t>samregion.ru</a:t>
            </a:r>
            <a:endParaRPr lang="ru-RU" sz="1050" b="1" dirty="0" smtClean="0"/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endParaRPr lang="ru-RU" sz="1050" b="1" dirty="0"/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65817" y="6309320"/>
            <a:ext cx="4482325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1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">
            <a:extLst>
              <a:ext uri="{FF2B5EF4-FFF2-40B4-BE49-F238E27FC236}">
                <a16:creationId xmlns="" xmlns:a16="http://schemas.microsoft.com/office/drawing/2014/main" id="{4AB62333-E8EB-4CFB-8E1E-D40A1E58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54" y="37073"/>
            <a:ext cx="8342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39418" y="3270174"/>
            <a:ext cx="45987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Администратор РС ФП</a:t>
            </a:r>
            <a:r>
              <a:rPr lang="en-US" sz="1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cs typeface="Arial" panose="020B0604020202020204" pitchFamily="34" charset="0"/>
              </a:rPr>
              <a:t> - </a:t>
            </a:r>
            <a:r>
              <a:rPr lang="ru-RU" sz="1200" b="1" dirty="0">
                <a:solidFill>
                  <a:prstClr val="black"/>
                </a:solidFill>
                <a:cs typeface="Arial" panose="020B0604020202020204" pitchFamily="34" charset="0"/>
              </a:rPr>
              <a:t>«Программа развития детского здравоохранения СО, включая создание современной инфраструктуры  оказания медицинской помощи детям» - </a:t>
            </a:r>
            <a:r>
              <a:rPr 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Вдовенко </a:t>
            </a:r>
            <a:r>
              <a:rPr lang="ru-RU" sz="1200" b="1" dirty="0">
                <a:solidFill>
                  <a:prstClr val="black"/>
                </a:solidFill>
                <a:cs typeface="Arial" panose="020B0604020202020204" pitchFamily="34" charset="0"/>
              </a:rPr>
              <a:t>С.А. – заместитель министра здравоохранения СО</a:t>
            </a:r>
          </a:p>
          <a:p>
            <a:pPr lvl="0"/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Участник проекта – </a:t>
            </a:r>
            <a:r>
              <a:rPr lang="ru-RU" sz="1200" b="1" dirty="0">
                <a:solidFill>
                  <a:prstClr val="black"/>
                </a:solidFill>
                <a:cs typeface="Arial" panose="020B0604020202020204" pitchFamily="34" charset="0"/>
              </a:rPr>
              <a:t>Пономарев В.А.  - руководитель управления организации медицинской помощи женщинам и детям департамента реализации законодательства в сфере здравоохранения МЗ СО</a:t>
            </a:r>
          </a:p>
          <a:p>
            <a:pPr lvl="0"/>
            <a:endParaRPr lang="ru-RU" sz="12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r>
              <a:rPr lang="ru-RU" sz="1200" b="1" dirty="0">
                <a:solidFill>
                  <a:srgbClr val="FF0000"/>
                </a:solidFill>
              </a:rPr>
              <a:t>Тел. </a:t>
            </a:r>
            <a:r>
              <a:rPr lang="ru-RU" sz="1200" b="1" dirty="0">
                <a:solidFill>
                  <a:prstClr val="black"/>
                </a:solidFill>
              </a:rPr>
              <a:t>(846)3336602</a:t>
            </a: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r>
              <a:rPr lang="ru-RU" sz="1200" b="1" dirty="0">
                <a:solidFill>
                  <a:srgbClr val="FF0000"/>
                </a:solidFill>
              </a:rPr>
              <a:t>Сайт: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prstClr val="black"/>
                </a:solidFill>
              </a:rPr>
              <a:t>http://minzdrav.samregion.ru</a:t>
            </a:r>
            <a:r>
              <a:rPr lang="ru-RU" sz="1200" b="1" dirty="0">
                <a:solidFill>
                  <a:prstClr val="black"/>
                </a:solidFill>
              </a:rPr>
              <a:t>  </a:t>
            </a: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r>
              <a:rPr lang="en-US" sz="1200" b="1" dirty="0">
                <a:solidFill>
                  <a:srgbClr val="FF0000"/>
                </a:solidFill>
              </a:rPr>
              <a:t>e</a:t>
            </a:r>
            <a:r>
              <a:rPr lang="ru-RU" sz="1200" b="1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mail</a:t>
            </a:r>
            <a:r>
              <a:rPr lang="ru-RU" sz="1200" b="1" dirty="0">
                <a:solidFill>
                  <a:srgbClr val="FF0000"/>
                </a:solidFill>
              </a:rPr>
              <a:t>: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zdravSO</a:t>
            </a:r>
            <a:r>
              <a:rPr lang="en-US" sz="1200" b="1" dirty="0">
                <a:solidFill>
                  <a:prstClr val="black"/>
                </a:solidFill>
              </a:rPr>
              <a:t> @samregion.ru</a:t>
            </a:r>
            <a:endParaRPr lang="ru-RU" sz="1200" b="1" dirty="0">
              <a:solidFill>
                <a:prstClr val="black"/>
              </a:solidFill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9418" y="1412776"/>
            <a:ext cx="4308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Руководитель РС ФП  </a:t>
            </a:r>
            <a:r>
              <a:rPr lang="ru-RU" sz="1200" b="1" dirty="0">
                <a:cs typeface="Arial" panose="020B0604020202020204" pitchFamily="34" charset="0"/>
              </a:rPr>
              <a:t>«Программа развития детского здравоохранения СО, включая создание современной инфраструктуры  оказания медицинской помощи детям» – Ратманов М.А. – министр здравоохранения СО </a:t>
            </a: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r>
              <a:rPr lang="ru-RU" sz="1200" b="1" dirty="0">
                <a:solidFill>
                  <a:srgbClr val="FF0000"/>
                </a:solidFill>
              </a:rPr>
              <a:t>тел. </a:t>
            </a:r>
            <a:r>
              <a:rPr lang="ru-RU" sz="1200" b="1" dirty="0"/>
              <a:t>(846) 3329309</a:t>
            </a: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r>
              <a:rPr lang="ru-RU" sz="1200" b="1" dirty="0">
                <a:solidFill>
                  <a:srgbClr val="FF0000"/>
                </a:solidFill>
              </a:rPr>
              <a:t>Сайт:</a:t>
            </a:r>
            <a:endParaRPr lang="en-US" sz="1200" dirty="0">
              <a:solidFill>
                <a:prstClr val="black"/>
              </a:solidFill>
            </a:endParaRP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r>
              <a:rPr lang="en-US" sz="1200" b="1" dirty="0">
                <a:solidFill>
                  <a:srgbClr val="FF0000"/>
                </a:solidFill>
              </a:rPr>
              <a:t>e</a:t>
            </a:r>
            <a:r>
              <a:rPr lang="ru-RU" sz="1200" b="1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mail</a:t>
            </a:r>
            <a:r>
              <a:rPr lang="ru-RU" sz="1200" b="1" dirty="0">
                <a:solidFill>
                  <a:srgbClr val="FF0000"/>
                </a:solidFill>
              </a:rPr>
              <a:t>: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/>
              <a:t>zdravSO</a:t>
            </a:r>
            <a:r>
              <a:rPr lang="en-US" sz="1200" b="1" dirty="0"/>
              <a:t> @samregion.ru</a:t>
            </a:r>
            <a:endParaRPr lang="ru-RU" sz="1200" b="1" dirty="0"/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B8A-58FF-4BB4-B6B6-A98D4AC5AC5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51520" y="764704"/>
            <a:ext cx="4032448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solidFill>
                  <a:srgbClr val="003990"/>
                </a:solidFill>
              </a:rPr>
              <a:t>КОНТАКТЫ: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 здравоохранения Самарской области: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Руководитель РС ФП </a:t>
            </a:r>
            <a:r>
              <a:rPr lang="ru-RU" sz="1200" b="1" dirty="0"/>
              <a:t>«Борьба с сердечно – сосудистыми заболеваниями</a:t>
            </a:r>
            <a:r>
              <a:rPr lang="ru-RU" sz="1200" b="1" dirty="0" smtClean="0"/>
              <a:t>»</a:t>
            </a:r>
            <a:r>
              <a:rPr lang="ru-RU" sz="1200" dirty="0"/>
              <a:t> </a:t>
            </a:r>
            <a:r>
              <a:rPr lang="ru-RU" sz="1200" dirty="0" smtClean="0"/>
              <a:t>- </a:t>
            </a:r>
            <a:r>
              <a:rPr lang="ru-RU" sz="1200" b="1" dirty="0">
                <a:cs typeface="Arial" panose="020B0604020202020204" pitchFamily="34" charset="0"/>
              </a:rPr>
              <a:t/>
            </a:r>
            <a:br>
              <a:rPr lang="ru-RU" sz="1200" b="1" dirty="0">
                <a:cs typeface="Arial" panose="020B0604020202020204" pitchFamily="34" charset="0"/>
              </a:rPr>
            </a:br>
            <a:r>
              <a:rPr lang="ru-RU" sz="1200" b="1" dirty="0">
                <a:cs typeface="Arial" panose="020B0604020202020204" pitchFamily="34" charset="0"/>
              </a:rPr>
              <a:t>Ратманов М.А. – министр здравоохранения СО 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SzPct val="150000"/>
              <a:buNone/>
            </a:pPr>
            <a:r>
              <a:rPr lang="ru-RU" sz="1200" b="1" dirty="0">
                <a:solidFill>
                  <a:srgbClr val="FF0000"/>
                </a:solidFill>
              </a:rPr>
              <a:t>тел. </a:t>
            </a:r>
            <a:r>
              <a:rPr lang="ru-RU" sz="1200" b="1" dirty="0"/>
              <a:t>(846) 3329309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SzPct val="150000"/>
              <a:buNone/>
            </a:pPr>
            <a:r>
              <a:rPr lang="ru-RU" sz="1200" b="1" dirty="0">
                <a:solidFill>
                  <a:srgbClr val="FF0000"/>
                </a:solidFill>
              </a:rPr>
              <a:t>Сайт: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/>
              <a:t>http://minzdrav.samregion.ru</a:t>
            </a:r>
            <a:r>
              <a:rPr lang="ru-RU" sz="1200" b="1" dirty="0"/>
              <a:t> </a:t>
            </a:r>
            <a:endParaRPr lang="en-US" sz="1200" dirty="0"/>
          </a:p>
          <a:p>
            <a:pPr marL="0" indent="0" algn="just">
              <a:buClr>
                <a:schemeClr val="accent1">
                  <a:lumMod val="75000"/>
                </a:schemeClr>
              </a:buClr>
              <a:buSzPct val="150000"/>
              <a:buNone/>
            </a:pPr>
            <a:r>
              <a:rPr lang="en-US" sz="1200" b="1" dirty="0">
                <a:solidFill>
                  <a:srgbClr val="FF0000"/>
                </a:solidFill>
              </a:rPr>
              <a:t>e</a:t>
            </a:r>
            <a:r>
              <a:rPr lang="ru-RU" sz="1200" b="1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mail</a:t>
            </a:r>
            <a:r>
              <a:rPr lang="ru-RU" sz="1200" b="1" dirty="0">
                <a:solidFill>
                  <a:srgbClr val="FF0000"/>
                </a:solidFill>
              </a:rPr>
              <a:t>: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/>
              <a:t>zdravSO</a:t>
            </a:r>
            <a:r>
              <a:rPr lang="en-US" sz="1200" b="1" dirty="0"/>
              <a:t> @samregion.ru</a:t>
            </a:r>
            <a:endParaRPr lang="ru-RU" sz="1200" b="1" dirty="0"/>
          </a:p>
          <a:p>
            <a:pPr marL="0" lvl="0" indent="0">
              <a:buNone/>
            </a:pPr>
            <a:endParaRPr lang="ru-RU" sz="12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Руководитель </a:t>
            </a:r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РС ФП </a:t>
            </a:r>
            <a:r>
              <a:rPr lang="ru-RU" sz="1200" b="1" dirty="0">
                <a:solidFill>
                  <a:prstClr val="black"/>
                </a:solidFill>
              </a:rPr>
              <a:t>«Борьба с </a:t>
            </a:r>
            <a:r>
              <a:rPr lang="ru-RU" sz="1200" b="1" dirty="0" smtClean="0">
                <a:solidFill>
                  <a:prstClr val="black"/>
                </a:solidFill>
              </a:rPr>
              <a:t>онкологическими  </a:t>
            </a:r>
            <a:r>
              <a:rPr lang="ru-RU" sz="1200" b="1" dirty="0">
                <a:solidFill>
                  <a:prstClr val="black"/>
                </a:solidFill>
              </a:rPr>
              <a:t>заболеваниями»</a:t>
            </a:r>
            <a:r>
              <a:rPr lang="ru-RU" sz="1200" dirty="0">
                <a:solidFill>
                  <a:prstClr val="black"/>
                </a:solidFill>
              </a:rPr>
              <a:t> - </a:t>
            </a:r>
            <a:r>
              <a:rPr lang="ru-RU" sz="1200" b="1" dirty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cs typeface="Arial" panose="020B0604020202020204" pitchFamily="34" charset="0"/>
              </a:rPr>
              <a:t>Ратманов М.А. – министр здравоохранения СО </a:t>
            </a:r>
          </a:p>
          <a:p>
            <a:pPr marL="0" lvl="0" indent="0" algn="just">
              <a:buClr>
                <a:srgbClr val="4F81BD">
                  <a:lumMod val="75000"/>
                </a:srgbClr>
              </a:buClr>
              <a:buSzPct val="150000"/>
              <a:buNone/>
            </a:pPr>
            <a:r>
              <a:rPr lang="ru-RU" sz="1200" b="1" dirty="0">
                <a:solidFill>
                  <a:srgbClr val="FF0000"/>
                </a:solidFill>
              </a:rPr>
              <a:t>тел. </a:t>
            </a:r>
            <a:r>
              <a:rPr lang="ru-RU" sz="1200" b="1" dirty="0">
                <a:solidFill>
                  <a:prstClr val="black"/>
                </a:solidFill>
              </a:rPr>
              <a:t>(846) 3329309</a:t>
            </a:r>
          </a:p>
          <a:p>
            <a:pPr marL="0" lvl="0" indent="0" algn="just">
              <a:buClr>
                <a:srgbClr val="4F81BD">
                  <a:lumMod val="75000"/>
                </a:srgbClr>
              </a:buClr>
              <a:buSzPct val="150000"/>
              <a:buNone/>
            </a:pPr>
            <a:r>
              <a:rPr lang="ru-RU" sz="1200" b="1" dirty="0">
                <a:solidFill>
                  <a:srgbClr val="FF0000"/>
                </a:solidFill>
              </a:rPr>
              <a:t>Сайт: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prstClr val="black"/>
                </a:solidFill>
              </a:rPr>
              <a:t>http://minzdrav.samregion.ru</a:t>
            </a:r>
            <a:r>
              <a:rPr lang="ru-RU" sz="1200" b="1" dirty="0">
                <a:solidFill>
                  <a:prstClr val="black"/>
                </a:solidFill>
              </a:rPr>
              <a:t> </a:t>
            </a:r>
            <a:endParaRPr lang="en-US" sz="1200" dirty="0">
              <a:solidFill>
                <a:prstClr val="black"/>
              </a:solidFill>
            </a:endParaRPr>
          </a:p>
          <a:p>
            <a:pPr marL="0" lvl="0" indent="0" algn="just">
              <a:buClr>
                <a:srgbClr val="4F81BD">
                  <a:lumMod val="75000"/>
                </a:srgbClr>
              </a:buClr>
              <a:buSzPct val="150000"/>
              <a:buNone/>
            </a:pPr>
            <a:r>
              <a:rPr lang="en-US" sz="1200" b="1" dirty="0">
                <a:solidFill>
                  <a:srgbClr val="FF0000"/>
                </a:solidFill>
              </a:rPr>
              <a:t>e</a:t>
            </a:r>
            <a:r>
              <a:rPr lang="ru-RU" sz="1200" b="1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mail</a:t>
            </a:r>
            <a:r>
              <a:rPr lang="ru-RU" sz="1200" b="1" dirty="0">
                <a:solidFill>
                  <a:srgbClr val="FF0000"/>
                </a:solidFill>
              </a:rPr>
              <a:t>: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zdravSO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</a:rPr>
              <a:t>@samregion.ru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marL="0" lvl="0" indent="0" algn="just">
              <a:buClr>
                <a:srgbClr val="4F81BD">
                  <a:lumMod val="75000"/>
                </a:srgbClr>
              </a:buClr>
              <a:buSzPct val="150000"/>
              <a:buNone/>
            </a:pPr>
            <a:endParaRPr lang="en-US" sz="1200" b="1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ru-RU" sz="1200" b="1" dirty="0" smtClean="0">
              <a:solidFill>
                <a:srgbClr val="003990"/>
              </a:solidFill>
            </a:endParaRPr>
          </a:p>
          <a:p>
            <a:pPr marL="0" indent="0" algn="ctr">
              <a:buNone/>
            </a:pPr>
            <a:endParaRPr lang="ru-RU" sz="1200" b="1" dirty="0" smtClean="0">
              <a:solidFill>
                <a:srgbClr val="00399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32656"/>
            <a:ext cx="4906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проект «</a:t>
            </a: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Здравоохранение»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32787" y="861343"/>
            <a:ext cx="435215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Администратор РС ФП</a:t>
            </a:r>
            <a:r>
              <a:rPr lang="en-US" sz="1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</a:rPr>
              <a:t>«Борьба с сердечно – сосудистыми заболеваниями» - </a:t>
            </a:r>
            <a:r>
              <a:rPr lang="ru-RU" sz="1200" b="1" dirty="0">
                <a:solidFill>
                  <a:prstClr val="black"/>
                </a:solidFill>
                <a:cs typeface="Arial" panose="020B0604020202020204" pitchFamily="34" charset="0"/>
              </a:rPr>
              <a:t>Сочинская Т.И. – заместитель министра здравоохранения СО</a:t>
            </a:r>
          </a:p>
          <a:p>
            <a:pPr lvl="0"/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Участник проекта – </a:t>
            </a:r>
            <a:r>
              <a:rPr 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Мачехин П.В. </a:t>
            </a:r>
            <a:r>
              <a:rPr lang="ru-RU" sz="1200" b="1" dirty="0">
                <a:solidFill>
                  <a:prstClr val="black"/>
                </a:solidFill>
                <a:cs typeface="Arial" panose="020B0604020202020204" pitchFamily="34" charset="0"/>
              </a:rPr>
              <a:t>- руководитель управления организации </a:t>
            </a:r>
            <a:r>
              <a:rPr 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скорой и специализированной медицинской помощи </a:t>
            </a:r>
            <a:r>
              <a:rPr lang="ru-RU" sz="1200" b="1" dirty="0">
                <a:solidFill>
                  <a:prstClr val="black"/>
                </a:solidFill>
                <a:cs typeface="Arial" panose="020B0604020202020204" pitchFamily="34" charset="0"/>
              </a:rPr>
              <a:t>МЗ СО</a:t>
            </a: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r>
              <a:rPr lang="ru-RU" sz="1200" b="1" dirty="0" smtClean="0">
                <a:solidFill>
                  <a:srgbClr val="FF0000"/>
                </a:solidFill>
              </a:rPr>
              <a:t>Тел</a:t>
            </a:r>
            <a:r>
              <a:rPr lang="ru-RU" sz="1200" b="1" dirty="0">
                <a:solidFill>
                  <a:srgbClr val="FF0000"/>
                </a:solidFill>
              </a:rPr>
              <a:t>. </a:t>
            </a:r>
            <a:r>
              <a:rPr lang="ru-RU" sz="1200" b="1" dirty="0">
                <a:solidFill>
                  <a:prstClr val="black"/>
                </a:solidFill>
              </a:rPr>
              <a:t>(</a:t>
            </a:r>
            <a:r>
              <a:rPr lang="ru-RU" sz="1200" b="1" dirty="0" smtClean="0">
                <a:solidFill>
                  <a:prstClr val="black"/>
                </a:solidFill>
              </a:rPr>
              <a:t>846)3329353</a:t>
            </a:r>
            <a:endParaRPr lang="ru-RU" sz="1200" b="1" dirty="0">
              <a:solidFill>
                <a:prstClr val="black"/>
              </a:solidFill>
            </a:endParaRP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r>
              <a:rPr lang="ru-RU" sz="1200" b="1" dirty="0">
                <a:solidFill>
                  <a:srgbClr val="FF0000"/>
                </a:solidFill>
              </a:rPr>
              <a:t>Сайт: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prstClr val="black"/>
                </a:solidFill>
              </a:rPr>
              <a:t>http://minzdrav.samregion.ru</a:t>
            </a:r>
            <a:r>
              <a:rPr lang="ru-RU" sz="1200" b="1" dirty="0">
                <a:solidFill>
                  <a:prstClr val="black"/>
                </a:solidFill>
              </a:rPr>
              <a:t>  </a:t>
            </a: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r>
              <a:rPr lang="en-US" sz="1200" b="1" dirty="0">
                <a:solidFill>
                  <a:srgbClr val="FF0000"/>
                </a:solidFill>
              </a:rPr>
              <a:t>e</a:t>
            </a:r>
            <a:r>
              <a:rPr lang="ru-RU" sz="1200" b="1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mail</a:t>
            </a:r>
            <a:r>
              <a:rPr lang="ru-RU" sz="1200" b="1" dirty="0">
                <a:solidFill>
                  <a:srgbClr val="FF0000"/>
                </a:solidFill>
              </a:rPr>
              <a:t>: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zdravSO</a:t>
            </a:r>
            <a:r>
              <a:rPr lang="en-US" sz="1200" b="1" dirty="0">
                <a:solidFill>
                  <a:prstClr val="black"/>
                </a:solidFill>
              </a:rPr>
              <a:t> @</a:t>
            </a:r>
            <a:r>
              <a:rPr lang="en-US" sz="1200" b="1" dirty="0" smtClean="0">
                <a:solidFill>
                  <a:prstClr val="black"/>
                </a:solidFill>
              </a:rPr>
              <a:t>samregion.ru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endParaRPr lang="ru-RU" sz="1200" b="1" dirty="0">
              <a:solidFill>
                <a:prstClr val="black"/>
              </a:solidFill>
            </a:endParaRPr>
          </a:p>
          <a:p>
            <a:pPr lvl="0"/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Администратор РС ФП</a:t>
            </a:r>
            <a:r>
              <a:rPr lang="en-US" sz="1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</a:rPr>
              <a:t>«Борьба с </a:t>
            </a:r>
            <a:r>
              <a:rPr lang="ru-RU" sz="1200" b="1" dirty="0" smtClean="0">
                <a:solidFill>
                  <a:prstClr val="black"/>
                </a:solidFill>
              </a:rPr>
              <a:t>онкологическими </a:t>
            </a:r>
            <a:r>
              <a:rPr lang="ru-RU" sz="1200" b="1" dirty="0">
                <a:solidFill>
                  <a:prstClr val="black"/>
                </a:solidFill>
              </a:rPr>
              <a:t>заболеваниями» - </a:t>
            </a:r>
            <a:r>
              <a:rPr lang="ru-RU" sz="1200" b="1" dirty="0">
                <a:solidFill>
                  <a:prstClr val="black"/>
                </a:solidFill>
                <a:cs typeface="Arial" panose="020B0604020202020204" pitchFamily="34" charset="0"/>
              </a:rPr>
              <a:t>Сочинская Т.И. – заместитель министра здравоохранения СО</a:t>
            </a:r>
          </a:p>
          <a:p>
            <a:pPr lvl="0"/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Участник проекта – </a:t>
            </a:r>
            <a:r>
              <a:rPr lang="ru-RU" sz="1200" b="1" dirty="0">
                <a:solidFill>
                  <a:prstClr val="black"/>
                </a:solidFill>
                <a:cs typeface="Arial" panose="020B0604020202020204" pitchFamily="34" charset="0"/>
              </a:rPr>
              <a:t>Мачехин П.В. - руководитель управления организации скорой и специализированной медицинской помощи МЗ СО</a:t>
            </a: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r>
              <a:rPr lang="ru-RU" sz="1200" b="1" dirty="0">
                <a:solidFill>
                  <a:srgbClr val="FF0000"/>
                </a:solidFill>
              </a:rPr>
              <a:t>Тел. </a:t>
            </a:r>
            <a:r>
              <a:rPr lang="ru-RU" sz="1200" b="1" dirty="0">
                <a:solidFill>
                  <a:prstClr val="black"/>
                </a:solidFill>
              </a:rPr>
              <a:t>(846)3329353</a:t>
            </a: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r>
              <a:rPr lang="ru-RU" sz="1200" b="1" dirty="0">
                <a:solidFill>
                  <a:srgbClr val="FF0000"/>
                </a:solidFill>
              </a:rPr>
              <a:t>Сайт: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prstClr val="black"/>
                </a:solidFill>
              </a:rPr>
              <a:t>http://minzdrav.samregion.ru</a:t>
            </a:r>
            <a:r>
              <a:rPr lang="ru-RU" sz="1200" b="1" dirty="0">
                <a:solidFill>
                  <a:prstClr val="black"/>
                </a:solidFill>
              </a:rPr>
              <a:t>  </a:t>
            </a: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r>
              <a:rPr lang="en-US" sz="1200" b="1" dirty="0">
                <a:solidFill>
                  <a:srgbClr val="FF0000"/>
                </a:solidFill>
              </a:rPr>
              <a:t>e</a:t>
            </a:r>
            <a:r>
              <a:rPr lang="ru-RU" sz="1200" b="1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mail</a:t>
            </a:r>
            <a:r>
              <a:rPr lang="ru-RU" sz="1200" b="1" dirty="0">
                <a:solidFill>
                  <a:srgbClr val="FF0000"/>
                </a:solidFill>
              </a:rPr>
              <a:t>: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zdravSO</a:t>
            </a:r>
            <a:r>
              <a:rPr lang="en-US" sz="1200" b="1" dirty="0">
                <a:solidFill>
                  <a:prstClr val="black"/>
                </a:solidFill>
              </a:rPr>
              <a:t> @</a:t>
            </a:r>
            <a:r>
              <a:rPr lang="en-US" sz="1200" b="1" dirty="0" smtClean="0">
                <a:solidFill>
                  <a:prstClr val="black"/>
                </a:solidFill>
              </a:rPr>
              <a:t>samregion.ru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endParaRPr lang="ru-RU" sz="1200" b="1" dirty="0">
              <a:solidFill>
                <a:prstClr val="black"/>
              </a:solidFill>
            </a:endParaRPr>
          </a:p>
          <a:p>
            <a:pPr lvl="0"/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Администратор РС ФП</a:t>
            </a:r>
            <a:r>
              <a:rPr lang="en-US" sz="1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</a:rPr>
              <a:t>«Обеспечение медицинских организаций системы здравоохранения Самарской области  квалифицированными кадрами» </a:t>
            </a:r>
            <a:r>
              <a:rPr lang="ru-RU" sz="1200" b="1" dirty="0">
                <a:solidFill>
                  <a:prstClr val="black"/>
                </a:solidFill>
              </a:rPr>
              <a:t>- </a:t>
            </a:r>
            <a:r>
              <a:rPr lang="ru-RU" sz="1200" b="1" dirty="0">
                <a:solidFill>
                  <a:prstClr val="black"/>
                </a:solidFill>
                <a:cs typeface="Arial" panose="020B0604020202020204" pitchFamily="34" charset="0"/>
              </a:rPr>
              <a:t>Сочинская Т.И. – заместитель министра здравоохранения СО</a:t>
            </a:r>
          </a:p>
          <a:p>
            <a:pPr lvl="0"/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Участник проекта – </a:t>
            </a:r>
            <a:r>
              <a:rPr 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Богатырева Г.П. </a:t>
            </a:r>
            <a:r>
              <a:rPr lang="ru-RU" sz="1200" b="1" dirty="0">
                <a:solidFill>
                  <a:prstClr val="black"/>
                </a:solidFill>
                <a:cs typeface="Arial" panose="020B0604020202020204" pitchFamily="34" charset="0"/>
              </a:rPr>
              <a:t>- руководитель управления </a:t>
            </a:r>
            <a:r>
              <a:rPr 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медицинского образования и профессионального развития </a:t>
            </a:r>
            <a:r>
              <a:rPr lang="ru-RU" sz="1200" b="1" dirty="0">
                <a:solidFill>
                  <a:prstClr val="black"/>
                </a:solidFill>
                <a:cs typeface="Arial" panose="020B0604020202020204" pitchFamily="34" charset="0"/>
              </a:rPr>
              <a:t>МЗ СО</a:t>
            </a: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r>
              <a:rPr lang="ru-RU" sz="1200" b="1" dirty="0">
                <a:solidFill>
                  <a:srgbClr val="FF0000"/>
                </a:solidFill>
              </a:rPr>
              <a:t>Тел. </a:t>
            </a:r>
            <a:r>
              <a:rPr lang="ru-RU" sz="1200" b="1" dirty="0">
                <a:solidFill>
                  <a:prstClr val="black"/>
                </a:solidFill>
              </a:rPr>
              <a:t>(</a:t>
            </a:r>
            <a:r>
              <a:rPr lang="ru-RU" sz="1200" b="1" dirty="0" smtClean="0">
                <a:solidFill>
                  <a:prstClr val="black"/>
                </a:solidFill>
              </a:rPr>
              <a:t>846)3329709</a:t>
            </a:r>
            <a:endParaRPr lang="ru-RU" sz="1200" b="1" dirty="0">
              <a:solidFill>
                <a:prstClr val="black"/>
              </a:solidFill>
            </a:endParaRP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r>
              <a:rPr lang="ru-RU" sz="1200" b="1" dirty="0">
                <a:solidFill>
                  <a:srgbClr val="FF0000"/>
                </a:solidFill>
              </a:rPr>
              <a:t>Сайт: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prstClr val="black"/>
                </a:solidFill>
              </a:rPr>
              <a:t>http://minzdrav.samregion.ru</a:t>
            </a:r>
            <a:r>
              <a:rPr lang="ru-RU" sz="1200" b="1" dirty="0">
                <a:solidFill>
                  <a:prstClr val="black"/>
                </a:solidFill>
              </a:rPr>
              <a:t>  </a:t>
            </a: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r>
              <a:rPr lang="en-US" sz="1200" b="1" dirty="0">
                <a:solidFill>
                  <a:srgbClr val="FF0000"/>
                </a:solidFill>
              </a:rPr>
              <a:t>e</a:t>
            </a:r>
            <a:r>
              <a:rPr lang="ru-RU" sz="1200" b="1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mail</a:t>
            </a:r>
            <a:r>
              <a:rPr lang="ru-RU" sz="1200" b="1" dirty="0">
                <a:solidFill>
                  <a:srgbClr val="FF0000"/>
                </a:solidFill>
              </a:rPr>
              <a:t>: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zdravSO</a:t>
            </a:r>
            <a:r>
              <a:rPr lang="en-US" sz="1200" b="1" dirty="0">
                <a:solidFill>
                  <a:prstClr val="black"/>
                </a:solidFill>
              </a:rPr>
              <a:t> @samregion.ru</a:t>
            </a:r>
            <a:endParaRPr lang="ru-RU" sz="1200" b="1" dirty="0">
              <a:solidFill>
                <a:prstClr val="black"/>
              </a:solidFill>
            </a:endParaRP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endParaRPr lang="ru-RU" sz="1200" b="1" dirty="0" smtClean="0">
              <a:solidFill>
                <a:prstClr val="black"/>
              </a:solidFill>
            </a:endParaRPr>
          </a:p>
          <a:p>
            <a:pPr lvl="0" algn="just">
              <a:buClr>
                <a:srgbClr val="4F81BD">
                  <a:lumMod val="75000"/>
                </a:srgbClr>
              </a:buClr>
              <a:buSzPct val="150000"/>
            </a:pP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068960"/>
            <a:ext cx="3960440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ru-RU" sz="12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ru-RU" sz="12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ru-RU" sz="12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ru-RU" sz="12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ru-RU" sz="12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ru-RU" sz="12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ru-RU" sz="12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ru-RU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Руководитель </a:t>
            </a:r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РС ФП </a:t>
            </a:r>
            <a:r>
              <a:rPr lang="ru-RU" sz="1200" b="1" dirty="0" smtClean="0">
                <a:solidFill>
                  <a:prstClr val="black"/>
                </a:solidFill>
              </a:rPr>
              <a:t>«</a:t>
            </a:r>
            <a:r>
              <a:rPr lang="ru-RU" sz="1200" b="1" dirty="0">
                <a:solidFill>
                  <a:prstClr val="black"/>
                </a:solidFill>
              </a:rPr>
              <a:t>Обеспечение медицинских </a:t>
            </a:r>
            <a:r>
              <a:rPr lang="ru-RU" sz="1200" b="1" dirty="0" smtClean="0">
                <a:solidFill>
                  <a:prstClr val="black"/>
                </a:solidFill>
              </a:rPr>
              <a:t>организаций </a:t>
            </a:r>
            <a:r>
              <a:rPr lang="ru-RU" sz="1200" b="1" dirty="0">
                <a:solidFill>
                  <a:prstClr val="black"/>
                </a:solidFill>
              </a:rPr>
              <a:t>системы здравоохранения </a:t>
            </a:r>
            <a:r>
              <a:rPr lang="ru-RU" sz="1200" b="1" dirty="0" smtClean="0">
                <a:solidFill>
                  <a:prstClr val="black"/>
                </a:solidFill>
              </a:rPr>
              <a:t>Самарской </a:t>
            </a:r>
            <a:r>
              <a:rPr lang="ru-RU" sz="1200" b="1" dirty="0">
                <a:solidFill>
                  <a:prstClr val="black"/>
                </a:solidFill>
              </a:rPr>
              <a:t>области </a:t>
            </a:r>
          </a:p>
          <a:p>
            <a:pPr lvl="0">
              <a:spcBef>
                <a:spcPct val="20000"/>
              </a:spcBef>
            </a:pPr>
            <a:r>
              <a:rPr lang="ru-RU" sz="1200" b="1" dirty="0" smtClean="0">
                <a:solidFill>
                  <a:prstClr val="black"/>
                </a:solidFill>
              </a:rPr>
              <a:t>квалифицированными кадрами» - </a:t>
            </a:r>
            <a:r>
              <a:rPr 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Ратманов М.А. – министр здравоохранения СО </a:t>
            </a:r>
          </a:p>
          <a:p>
            <a:pPr lvl="0" algn="just">
              <a:spcBef>
                <a:spcPct val="20000"/>
              </a:spcBef>
              <a:buClr>
                <a:srgbClr val="4F81BD">
                  <a:lumMod val="75000"/>
                </a:srgbClr>
              </a:buClr>
              <a:buSzPct val="150000"/>
            </a:pPr>
            <a:r>
              <a:rPr lang="ru-RU" sz="1200" b="1" dirty="0" smtClean="0">
                <a:solidFill>
                  <a:srgbClr val="FF0000"/>
                </a:solidFill>
              </a:rPr>
              <a:t>тел</a:t>
            </a:r>
            <a:r>
              <a:rPr lang="ru-RU" sz="1200" b="1" dirty="0">
                <a:solidFill>
                  <a:srgbClr val="FF0000"/>
                </a:solidFill>
              </a:rPr>
              <a:t>. </a:t>
            </a:r>
            <a:r>
              <a:rPr lang="ru-RU" sz="1200" b="1" dirty="0">
                <a:solidFill>
                  <a:prstClr val="black"/>
                </a:solidFill>
              </a:rPr>
              <a:t>(846) 3329309</a:t>
            </a:r>
          </a:p>
          <a:p>
            <a:pPr lvl="0" algn="just">
              <a:spcBef>
                <a:spcPct val="20000"/>
              </a:spcBef>
              <a:buClr>
                <a:srgbClr val="4F81BD">
                  <a:lumMod val="75000"/>
                </a:srgbClr>
              </a:buClr>
              <a:buSzPct val="150000"/>
            </a:pPr>
            <a:r>
              <a:rPr lang="ru-RU" sz="1200" b="1" dirty="0">
                <a:solidFill>
                  <a:srgbClr val="FF0000"/>
                </a:solidFill>
              </a:rPr>
              <a:t>Сайт: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prstClr val="black"/>
                </a:solidFill>
              </a:rPr>
              <a:t>http://minzdrav.samregion.ru</a:t>
            </a:r>
            <a:r>
              <a:rPr lang="ru-RU" sz="1200" b="1" dirty="0">
                <a:solidFill>
                  <a:prstClr val="black"/>
                </a:solidFill>
              </a:rPr>
              <a:t> </a:t>
            </a:r>
            <a:endParaRPr lang="en-US" sz="1200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4F81BD">
                  <a:lumMod val="75000"/>
                </a:srgbClr>
              </a:buClr>
              <a:buSzPct val="150000"/>
            </a:pPr>
            <a:r>
              <a:rPr lang="en-US" sz="1200" b="1" dirty="0">
                <a:solidFill>
                  <a:srgbClr val="FF0000"/>
                </a:solidFill>
              </a:rPr>
              <a:t>e</a:t>
            </a:r>
            <a:r>
              <a:rPr lang="ru-RU" sz="1200" b="1" dirty="0">
                <a:solidFill>
                  <a:srgbClr val="FF0000"/>
                </a:solidFill>
              </a:rPr>
              <a:t>-</a:t>
            </a:r>
            <a:r>
              <a:rPr lang="en-US" sz="1200" b="1" dirty="0">
                <a:solidFill>
                  <a:srgbClr val="FF0000"/>
                </a:solidFill>
              </a:rPr>
              <a:t>mail</a:t>
            </a:r>
            <a:r>
              <a:rPr lang="ru-RU" sz="1200" b="1" dirty="0">
                <a:solidFill>
                  <a:srgbClr val="FF0000"/>
                </a:solidFill>
              </a:rPr>
              <a:t>: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zdravSO</a:t>
            </a:r>
            <a:r>
              <a:rPr lang="en-US" sz="1200" b="1" dirty="0">
                <a:solidFill>
                  <a:prstClr val="black"/>
                </a:solidFill>
              </a:rPr>
              <a:t> @samregion.ru</a:t>
            </a:r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0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40341972-4110-4542-8FA3-CA046425F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457200" y="1916833"/>
            <a:ext cx="2746648" cy="136815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9" y="-99390"/>
            <a:ext cx="7272807" cy="64807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Стратегические </a:t>
            </a:r>
            <a:r>
              <a:rPr lang="ru-RU" sz="3600" dirty="0">
                <a:solidFill>
                  <a:schemeClr val="bg1"/>
                </a:solidFill>
              </a:rPr>
              <a:t>цели</a:t>
            </a:r>
            <a:r>
              <a:rPr lang="ru-RU" sz="3600" dirty="0" smtClean="0">
                <a:solidFill>
                  <a:schemeClr val="bg1"/>
                </a:solidFill>
              </a:rPr>
              <a:t>: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3506035"/>
              </p:ext>
            </p:extLst>
          </p:nvPr>
        </p:nvGraphicFramePr>
        <p:xfrm>
          <a:off x="611560" y="3140968"/>
          <a:ext cx="813690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746220474"/>
              </p:ext>
            </p:extLst>
          </p:nvPr>
        </p:nvGraphicFramePr>
        <p:xfrm>
          <a:off x="179512" y="764704"/>
          <a:ext cx="561662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868144" y="836712"/>
            <a:ext cx="3275856" cy="2210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sym typeface="Arial"/>
              </a:rPr>
              <a:t>Задачи здравоохранения:</a:t>
            </a:r>
          </a:p>
          <a:p>
            <a:endParaRPr lang="ru-RU" b="1" dirty="0" smtClean="0">
              <a:solidFill>
                <a:prstClr val="white"/>
              </a:solidFill>
              <a:sym typeface="Arial"/>
            </a:endParaRPr>
          </a:p>
          <a:p>
            <a:r>
              <a:rPr lang="ru-RU" b="1" dirty="0">
                <a:solidFill>
                  <a:prstClr val="white"/>
                </a:solidFill>
                <a:sym typeface="Arial"/>
              </a:rPr>
              <a:t>с</a:t>
            </a:r>
            <a:r>
              <a:rPr lang="ru-RU" b="1" dirty="0" smtClean="0">
                <a:solidFill>
                  <a:prstClr val="white"/>
                </a:solidFill>
                <a:sym typeface="Arial"/>
              </a:rPr>
              <a:t>окращение смертности</a:t>
            </a:r>
          </a:p>
          <a:p>
            <a:r>
              <a:rPr lang="ru-RU" b="1" dirty="0">
                <a:solidFill>
                  <a:prstClr val="white"/>
                </a:solidFill>
                <a:sym typeface="Arial"/>
              </a:rPr>
              <a:t>у</a:t>
            </a:r>
            <a:r>
              <a:rPr lang="ru-RU" b="1" dirty="0" smtClean="0">
                <a:solidFill>
                  <a:prstClr val="white"/>
                </a:solidFill>
                <a:sym typeface="Arial"/>
              </a:rPr>
              <a:t>крепление здоровья населения</a:t>
            </a:r>
          </a:p>
          <a:p>
            <a:r>
              <a:rPr lang="ru-RU" b="1" dirty="0" smtClean="0">
                <a:solidFill>
                  <a:prstClr val="white"/>
                </a:solidFill>
                <a:sym typeface="Arial"/>
              </a:rPr>
              <a:t>профилактика заболеваний</a:t>
            </a:r>
            <a:endParaRPr lang="ru-RU" b="1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4121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9600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2" name="Прямоугольник 1">
            <a:extLst>
              <a:ext uri="{FF2B5EF4-FFF2-40B4-BE49-F238E27FC236}">
                <a16:creationId xmlns:a16="http://schemas.microsoft.com/office/drawing/2014/main" xmlns="" id="{4AB62333-E8EB-4CFB-8E1E-D40A1E58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88" y="0"/>
            <a:ext cx="8568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886035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3990"/>
                </a:solidFill>
              </a:rPr>
              <a:t>СПАСИБО ЗА ВНИМАНИЕ!</a:t>
            </a:r>
            <a:endParaRPr lang="ru-RU" sz="4800" b="1" dirty="0">
              <a:solidFill>
                <a:srgbClr val="00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2" name="Прямоугольник 1">
            <a:extLst>
              <a:ext uri="{FF2B5EF4-FFF2-40B4-BE49-F238E27FC236}">
                <a16:creationId xmlns:a16="http://schemas.microsoft.com/office/drawing/2014/main" xmlns="" id="{4AB62333-E8EB-4CFB-8E1E-D40A1E58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54" y="37073"/>
            <a:ext cx="8342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84879" y="1484784"/>
            <a:ext cx="78714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prstClr val="black"/>
                </a:solidFill>
              </a:rPr>
              <a:t>1. «Развитие системы оказания первичной медико-санитарной помощи»</a:t>
            </a:r>
            <a:endParaRPr lang="ru-RU" sz="1600" b="1" kern="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84879" y="1910628"/>
            <a:ext cx="80155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2. </a:t>
            </a:r>
            <a:r>
              <a:rPr lang="ru-RU" sz="1600" b="1" kern="0" dirty="0" smtClean="0">
                <a:solidFill>
                  <a:prstClr val="black"/>
                </a:solidFill>
              </a:rPr>
              <a:t>«Программа развития детского  здравоохранения Самарской области, включая создание современной  инфраструктуры оказания медицинской помощи детям»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kern="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84879" y="3139332"/>
            <a:ext cx="76554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4</a:t>
            </a:r>
            <a:r>
              <a:rPr lang="ru-RU" sz="1600" b="1" kern="0" dirty="0" smtClean="0">
                <a:solidFill>
                  <a:prstClr val="black"/>
                </a:solidFill>
              </a:rPr>
              <a:t>. «Борьба с онкологическими заболеваниями»</a:t>
            </a:r>
            <a:endParaRPr lang="ru-RU" sz="16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84879" y="3573016"/>
            <a:ext cx="7650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5</a:t>
            </a:r>
            <a:r>
              <a:rPr lang="ru-RU" sz="1600" b="1" kern="0" dirty="0" smtClean="0">
                <a:solidFill>
                  <a:prstClr val="black"/>
                </a:solidFill>
              </a:rPr>
              <a:t>. «Создание единого цифрового контура  в здравоохранении на основе единой государственной системы здравоохранения (ЕГИСЗ)»</a:t>
            </a:r>
            <a:endParaRPr lang="ru-RU" sz="1600" b="1" kern="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84881" y="5626524"/>
            <a:ext cx="78955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7</a:t>
            </a:r>
            <a:r>
              <a:rPr lang="ru-RU" sz="1600" b="1" kern="0" dirty="0" smtClean="0">
                <a:solidFill>
                  <a:prstClr val="black"/>
                </a:solidFill>
              </a:rPr>
              <a:t>.</a:t>
            </a:r>
            <a:r>
              <a:rPr lang="ru-RU" sz="1600" b="1" dirty="0" smtClean="0"/>
              <a:t>«</a:t>
            </a:r>
            <a:r>
              <a:rPr lang="ru-RU" sz="1600" b="1" dirty="0"/>
              <a:t>Развитие экспорта медицинских услуг»</a:t>
            </a:r>
            <a:endParaRPr lang="ru-RU" sz="1600" dirty="0"/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8" y="744959"/>
            <a:ext cx="8367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Количество региональных составляющих федеральный проект, входящих в состав: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79" y="2636912"/>
            <a:ext cx="7871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3. </a:t>
            </a:r>
            <a:r>
              <a:rPr lang="ru-RU" sz="1600" b="1" kern="0" dirty="0" smtClean="0">
                <a:solidFill>
                  <a:prstClr val="black"/>
                </a:solidFill>
              </a:rPr>
              <a:t>«Борьба с сердечно-сосудистыми заболеваниями»</a:t>
            </a:r>
            <a:endParaRPr lang="ru-RU" sz="1600" b="1" kern="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80" y="4437112"/>
            <a:ext cx="791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6</a:t>
            </a:r>
            <a:r>
              <a:rPr lang="ru-RU" sz="1600" b="1" kern="0" dirty="0" smtClean="0">
                <a:solidFill>
                  <a:prstClr val="black"/>
                </a:solidFill>
              </a:rPr>
              <a:t>. </a:t>
            </a:r>
            <a:r>
              <a:rPr lang="ru-RU" sz="1600" b="1" kern="0" dirty="0">
                <a:solidFill>
                  <a:prstClr val="black"/>
                </a:solidFill>
              </a:rPr>
              <a:t>«Обеспечение медицинских организаций системы здравоохранения Самарской области </a:t>
            </a:r>
            <a:r>
              <a:rPr lang="ru-RU" sz="1600" b="1" kern="0" dirty="0" smtClean="0">
                <a:solidFill>
                  <a:prstClr val="black"/>
                </a:solidFill>
              </a:rPr>
              <a:t>квалифицированными </a:t>
            </a:r>
            <a:r>
              <a:rPr lang="ru-RU" sz="1600" b="1" kern="0" dirty="0">
                <a:solidFill>
                  <a:prstClr val="black"/>
                </a:solidFill>
              </a:rPr>
              <a:t>кадрами»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B8A-58FF-4BB4-B6B6-A98D4AC5AC5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0" y="692696"/>
            <a:ext cx="9144000" cy="5689055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00B050"/>
                </a:solidFill>
              </a:rPr>
              <a:t>Целевые </a:t>
            </a:r>
            <a:r>
              <a:rPr lang="ru-RU" sz="1600" b="1" dirty="0" smtClean="0">
                <a:solidFill>
                  <a:srgbClr val="00B050"/>
                </a:solidFill>
              </a:rPr>
              <a:t>показатели (общий паспорт)</a:t>
            </a:r>
            <a:endParaRPr lang="ru-RU" sz="1600" b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278"/>
              </p:ext>
            </p:extLst>
          </p:nvPr>
        </p:nvGraphicFramePr>
        <p:xfrm>
          <a:off x="1" y="1030445"/>
          <a:ext cx="9144001" cy="5548259"/>
        </p:xfrm>
        <a:graphic>
          <a:graphicData uri="http://schemas.openxmlformats.org/drawingml/2006/table">
            <a:tbl>
              <a:tblPr firstRow="1" firstCol="1" bandRow="1"/>
              <a:tblGrid>
                <a:gridCol w="4389552"/>
                <a:gridCol w="776123"/>
                <a:gridCol w="748029"/>
                <a:gridCol w="738355"/>
                <a:gridCol w="646058"/>
                <a:gridCol w="646058"/>
                <a:gridCol w="591459"/>
                <a:gridCol w="608367"/>
              </a:tblGrid>
              <a:tr h="273119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2017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Период, год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0753">
                <a:tc>
                  <a:txBody>
                    <a:bodyPr/>
                    <a:lstStyle/>
                    <a:p>
                      <a:pPr marL="304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Снижение смертности населения трудоспособного возраста (до 420 случаев на 100 тыс. населения)</a:t>
                      </a:r>
                      <a:endParaRPr lang="ru-RU" sz="1400" b="1" u="none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552,6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0753">
                <a:tc>
                  <a:txBody>
                    <a:bodyPr/>
                    <a:lstStyle/>
                    <a:p>
                      <a:pPr marL="304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Число граждан, прошедших профилактические осмотры, млн чел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1,39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1,43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1,46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1,49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1,87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2,19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1505">
                <a:tc>
                  <a:txBody>
                    <a:bodyPr/>
                    <a:lstStyle/>
                    <a:p>
                      <a:pPr marL="304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Количество медицинских организаций, участвующих в создании и тиражировании «Новой модели медицинской организации, оказывающей первичную медико-санитарную помощь», ед.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6129">
                <a:tc>
                  <a:txBody>
                    <a:bodyPr/>
                    <a:lstStyle/>
                    <a:p>
                      <a:pPr marL="304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Снижение смертности от болезней системы кровообращения (до 443,5 случаев на 100 тыс. населения)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564,7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570,0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550,0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525,0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485,0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455,0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443,5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611789">
                <a:tc>
                  <a:txBody>
                    <a:bodyPr/>
                    <a:lstStyle/>
                    <a:p>
                      <a:pPr marL="304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Целевой показатель: снижение смертности от новообразований, в том числе от злокачественных (до 192,9 случаев на 100 тыс. населения)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204,6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465655">
                <a:tc>
                  <a:txBody>
                    <a:bodyPr/>
                    <a:lstStyle/>
                    <a:p>
                      <a:pPr marL="304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</a:rPr>
                        <a:t>Снижение младенческой смертности (до 4,0 случая на 1 тыс. родившихся детей)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4,5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611789">
                <a:tc>
                  <a:txBody>
                    <a:bodyPr/>
                    <a:lstStyle/>
                    <a:p>
                      <a:pPr marL="304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Arial Unicode MS"/>
                        </a:rPr>
                        <a:t>Обеспеченность врачами, работающими в государственных и муниципальных медицинских организациях, (чел. на 10 тыс. населения)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Arial Unicode MS"/>
                        </a:rPr>
                        <a:t>37,4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37,9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38,3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38,7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759139">
                <a:tc>
                  <a:txBody>
                    <a:bodyPr/>
                    <a:lstStyle/>
                    <a:p>
                      <a:pPr marL="304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Число граждан, воспользовавшихся услугами (сервисами) в Личном кабинете пациента «Мое здоровье» на Едином портале государственных услуг и функций в отчетном году, млн. чел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471,5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80,99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167,44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274,53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397,19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571,14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727,55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79712" y="0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</a:p>
        </p:txBody>
      </p:sp>
    </p:spTree>
    <p:extLst>
      <p:ext uri="{BB962C8B-B14F-4D97-AF65-F5344CB8AC3E}">
        <p14:creationId xmlns:p14="http://schemas.microsoft.com/office/powerpoint/2010/main" val="7482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8B8A-58FF-4BB4-B6B6-A98D4AC5AC5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solidFill>
                  <a:prstClr val="white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</a:p>
          <a:p>
            <a:pPr marL="0" indent="0">
              <a:buNone/>
            </a:pPr>
            <a:endParaRPr lang="ru-RU" sz="1400" dirty="0"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cs typeface="Arial" panose="020B0604020202020204" pitchFamily="34" charset="0"/>
              </a:rPr>
              <a:t>                                                   </a:t>
            </a:r>
            <a:r>
              <a:rPr lang="ru-RU" sz="1800" dirty="0" smtClean="0">
                <a:cs typeface="Arial" panose="020B0604020202020204" pitchFamily="34" charset="0"/>
              </a:rPr>
              <a:t>млн. </a:t>
            </a:r>
            <a:r>
              <a:rPr lang="ru-RU" sz="1800" dirty="0">
                <a:cs typeface="Arial" panose="020B0604020202020204" pitchFamily="34" charset="0"/>
              </a:rPr>
              <a:t>рублей</a:t>
            </a:r>
            <a:endParaRPr lang="ru-RU" sz="1800" dirty="0"/>
          </a:p>
          <a:p>
            <a:pPr marL="0" indent="0">
              <a:buNone/>
            </a:pPr>
            <a:endParaRPr lang="ru-RU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smtClean="0">
                <a:cs typeface="Arial" panose="020B0604020202020204" pitchFamily="34" charset="0"/>
              </a:rPr>
              <a:t>                                                </a:t>
            </a: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69228"/>
              </p:ext>
            </p:extLst>
          </p:nvPr>
        </p:nvGraphicFramePr>
        <p:xfrm>
          <a:off x="251520" y="2204864"/>
          <a:ext cx="8511947" cy="4217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/>
                <a:gridCol w="663074"/>
                <a:gridCol w="864096"/>
                <a:gridCol w="864096"/>
                <a:gridCol w="936104"/>
                <a:gridCol w="936104"/>
                <a:gridCol w="936104"/>
                <a:gridCol w="1065118"/>
                <a:gridCol w="1167131"/>
              </a:tblGrid>
              <a:tr h="1856667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Субъект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РФ</a:t>
                      </a: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2021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2019-2024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61898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Самарская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79" marR="62879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ФБ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79" marR="628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1512,851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2418,653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867,594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786,281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290,422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388,162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6263,963</a:t>
                      </a:r>
                    </a:p>
                  </a:txBody>
                  <a:tcPr marL="7620" marR="7620" marT="7620" marB="0" anchor="ctr"/>
                </a:tc>
              </a:tr>
              <a:tr h="83672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79" marR="628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1045,783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1176,001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1190,987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1355,41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2217,26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1299,01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8284,451</a:t>
                      </a:r>
                    </a:p>
                  </a:txBody>
                  <a:tcPr marL="7620" marR="7620" marT="7620" marB="0" anchor="ctr"/>
                </a:tc>
              </a:tr>
              <a:tr h="8367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79" marR="62879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ВнебИст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879" marR="6287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1027,3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1043,7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932,5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948,9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965,3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5833,8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1124744"/>
            <a:ext cx="1319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Ресурсы:</a:t>
            </a:r>
            <a:r>
              <a:rPr lang="ru-RU" b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1663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</a:p>
        </p:txBody>
      </p:sp>
    </p:spTree>
    <p:extLst>
      <p:ext uri="{BB962C8B-B14F-4D97-AF65-F5344CB8AC3E}">
        <p14:creationId xmlns:p14="http://schemas.microsoft.com/office/powerpoint/2010/main" val="8969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185173" y="2065786"/>
            <a:ext cx="2664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kern="0" dirty="0" smtClean="0">
                <a:solidFill>
                  <a:prstClr val="black"/>
                </a:solidFill>
              </a:rPr>
              <a:t>РС ФП </a:t>
            </a:r>
            <a:r>
              <a:rPr lang="ru-RU" sz="1100" b="1" kern="0" dirty="0">
                <a:solidFill>
                  <a:prstClr val="black"/>
                </a:solidFill>
              </a:rPr>
              <a:t>«Программа развития детского  здравоохранения Самарской области, включая создание современной  инфраструктуры оказания медицинской помощи детям»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2873427" y="2404340"/>
            <a:ext cx="3252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kern="0" dirty="0" smtClean="0">
                <a:solidFill>
                  <a:prstClr val="black"/>
                </a:solidFill>
              </a:rPr>
              <a:t>РС ФП </a:t>
            </a:r>
            <a:r>
              <a:rPr lang="ru-RU" sz="1100" b="1" kern="0" dirty="0">
                <a:solidFill>
                  <a:prstClr val="black"/>
                </a:solidFill>
              </a:rPr>
              <a:t>«Борьба с сердечно-сосудистыми заболеваниями»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-108520" y="437183"/>
            <a:ext cx="9433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1600" b="1" u="sng" dirty="0" smtClean="0">
              <a:solidFill>
                <a:srgbClr val="FF0000"/>
              </a:solidFill>
              <a:latin typeface="Arial" panose="020B0604020202020204" pitchFamily="34" charset="0"/>
              <a:ea typeface="MS Mincho" pitchFamily="49" charset="-128"/>
            </a:endParaRPr>
          </a:p>
          <a:p>
            <a:pPr algn="ctr"/>
            <a:r>
              <a:rPr lang="ru-RU" altLang="ru-RU" sz="16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MS Mincho" pitchFamily="49" charset="-128"/>
              </a:rPr>
              <a:t>Показатели высшего уровня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6201800" y="2238707"/>
            <a:ext cx="29421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kern="0" dirty="0" smtClean="0">
                <a:solidFill>
                  <a:prstClr val="black"/>
                </a:solidFill>
              </a:rPr>
              <a:t>РС ФП </a:t>
            </a:r>
            <a:r>
              <a:rPr lang="ru-RU" sz="1100" b="1" kern="0" dirty="0">
                <a:solidFill>
                  <a:prstClr val="black"/>
                </a:solidFill>
              </a:rPr>
              <a:t>«Борьба с онкологическими заболеваниями»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907070" y="3817858"/>
            <a:ext cx="32399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</a:pPr>
            <a:endParaRPr lang="ru-RU" sz="1100" dirty="0" smtClean="0">
              <a:solidFill>
                <a:srgbClr val="0070C0"/>
              </a:solidFill>
            </a:endParaRPr>
          </a:p>
          <a:p>
            <a:pPr marL="171450" indent="-1714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100" b="1" dirty="0" smtClean="0">
                <a:solidFill>
                  <a:srgbClr val="00B050"/>
                </a:solidFill>
                <a:ea typeface="Calibri"/>
                <a:cs typeface="Times New Roman"/>
              </a:rPr>
              <a:t>Снижение </a:t>
            </a:r>
            <a:r>
              <a:rPr lang="ru-RU" sz="1100" b="1" dirty="0">
                <a:solidFill>
                  <a:srgbClr val="00B050"/>
                </a:solidFill>
                <a:ea typeface="Calibri"/>
                <a:cs typeface="Times New Roman"/>
              </a:rPr>
              <a:t>смертности от БСК на 100 </a:t>
            </a:r>
            <a:r>
              <a:rPr lang="ru-RU" sz="1100" b="1" dirty="0" smtClean="0">
                <a:solidFill>
                  <a:srgbClr val="00B050"/>
                </a:solidFill>
                <a:ea typeface="Calibri"/>
                <a:cs typeface="Times New Roman"/>
              </a:rPr>
              <a:t>000 </a:t>
            </a:r>
            <a:r>
              <a:rPr lang="ru-RU" sz="1100" b="1" dirty="0">
                <a:solidFill>
                  <a:srgbClr val="00B050"/>
                </a:solidFill>
                <a:ea typeface="Calibri"/>
                <a:cs typeface="Times New Roman"/>
              </a:rPr>
              <a:t>населения до </a:t>
            </a:r>
            <a:r>
              <a:rPr lang="ru-RU" sz="1100" b="1" dirty="0" smtClean="0">
                <a:solidFill>
                  <a:srgbClr val="FF0000"/>
                </a:solidFill>
                <a:ea typeface="Calibri"/>
                <a:cs typeface="Times New Roman"/>
              </a:rPr>
              <a:t>443,5</a:t>
            </a:r>
            <a:endParaRPr lang="ru-RU" sz="11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71450" indent="-1714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06608" y="3835612"/>
            <a:ext cx="288032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70C0"/>
                </a:solidFill>
              </a:rPr>
              <a:t> </a:t>
            </a:r>
          </a:p>
          <a:p>
            <a:pPr marL="171450" indent="-1714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600" dirty="0">
              <a:solidFill>
                <a:srgbClr val="0070C0"/>
              </a:solidFill>
            </a:endParaRPr>
          </a:p>
          <a:p>
            <a:pPr marL="171450" indent="-1714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100" dirty="0" smtClean="0">
              <a:solidFill>
                <a:srgbClr val="0070C0"/>
              </a:solidFill>
            </a:endParaRPr>
          </a:p>
          <a:p>
            <a:pPr marL="171450" indent="-1714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600" dirty="0" smtClean="0">
              <a:solidFill>
                <a:srgbClr val="0070C0"/>
              </a:solidFill>
            </a:endParaRPr>
          </a:p>
          <a:p>
            <a:pPr marL="171450" indent="-1714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100" dirty="0" smtClean="0">
              <a:solidFill>
                <a:srgbClr val="0070C0"/>
              </a:solidFill>
            </a:endParaRPr>
          </a:p>
          <a:p>
            <a:pPr algn="just">
              <a:buClr>
                <a:schemeClr val="accent1"/>
              </a:buClr>
            </a:pPr>
            <a:endParaRPr lang="ru-RU" sz="1100" dirty="0" smtClean="0">
              <a:solidFill>
                <a:srgbClr val="0070C0"/>
              </a:solidFill>
            </a:endParaRPr>
          </a:p>
          <a:p>
            <a:pPr algn="just">
              <a:buClr>
                <a:schemeClr val="accent1"/>
              </a:buClr>
            </a:pP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4111" y="1067776"/>
            <a:ext cx="3027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B050"/>
                </a:solidFill>
                <a:ea typeface="Calibri"/>
                <a:cs typeface="Times New Roman"/>
              </a:rPr>
              <a:t>Снижение младенческой смертности (до </a:t>
            </a:r>
            <a:r>
              <a:rPr lang="ru-RU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4,5</a:t>
            </a:r>
            <a:r>
              <a:rPr lang="ru-RU" sz="1200" b="1" dirty="0" smtClean="0">
                <a:solidFill>
                  <a:srgbClr val="00B050"/>
                </a:solidFill>
                <a:ea typeface="Calibri"/>
                <a:cs typeface="Times New Roman"/>
              </a:rPr>
              <a:t> случая на                    1 тыс. родившихся детей)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03919" y="1869375"/>
            <a:ext cx="4591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ea typeface="MS Mincho" pitchFamily="49" charset="-128"/>
              </a:rPr>
              <a:t>Показатели </a:t>
            </a: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MS Mincho" pitchFamily="49" charset="-128"/>
              </a:rPr>
              <a:t>РС ФП: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847695" y="2262145"/>
            <a:ext cx="0" cy="4191191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185509" y="2254458"/>
            <a:ext cx="16291" cy="4054862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08371" y="3526751"/>
            <a:ext cx="2265816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131840" y="1031250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B050"/>
                </a:solidFill>
                <a:ea typeface="Calibri"/>
                <a:cs typeface="Times New Roman"/>
              </a:rPr>
              <a:t>Снижение смертности от БСК на 100 000 населения до </a:t>
            </a:r>
            <a:r>
              <a:rPr lang="ru-RU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350,0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287411" y="6333277"/>
            <a:ext cx="2374206" cy="950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386273" y="6333277"/>
            <a:ext cx="257325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1">
            <a:extLst>
              <a:ext uri="{FF2B5EF4-FFF2-40B4-BE49-F238E27FC236}">
                <a16:creationId xmlns="" xmlns:a16="http://schemas.microsoft.com/office/drawing/2014/main" id="{4AB62333-E8EB-4CFB-8E1E-D40A1E58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54" y="37073"/>
            <a:ext cx="8342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85509" y="1062858"/>
            <a:ext cx="2774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B050"/>
                </a:solidFill>
                <a:ea typeface="Calibri"/>
                <a:cs typeface="Times New Roman"/>
              </a:rPr>
              <a:t>Снижение </a:t>
            </a:r>
            <a:r>
              <a:rPr lang="ru-RU" sz="1200" b="1" dirty="0">
                <a:solidFill>
                  <a:srgbClr val="00B050"/>
                </a:solidFill>
                <a:ea typeface="Calibri"/>
                <a:cs typeface="Times New Roman"/>
              </a:rPr>
              <a:t>смертности от </a:t>
            </a:r>
            <a:r>
              <a:rPr lang="ru-RU" sz="1200" b="1" dirty="0" smtClean="0">
                <a:solidFill>
                  <a:srgbClr val="00B050"/>
                </a:solidFill>
                <a:ea typeface="Calibri"/>
                <a:cs typeface="Times New Roman"/>
              </a:rPr>
              <a:t>злокачественных новообразований  </a:t>
            </a:r>
            <a:br>
              <a:rPr lang="ru-RU" sz="1200" b="1" dirty="0" smtClean="0">
                <a:solidFill>
                  <a:srgbClr val="00B050"/>
                </a:solidFill>
                <a:ea typeface="Calibri"/>
                <a:cs typeface="Times New Roman"/>
              </a:rPr>
            </a:br>
            <a:r>
              <a:rPr lang="ru-RU" sz="1200" b="1" dirty="0" smtClean="0">
                <a:solidFill>
                  <a:srgbClr val="00B050"/>
                </a:solidFill>
                <a:ea typeface="Calibri"/>
                <a:cs typeface="Times New Roman"/>
              </a:rPr>
              <a:t>на </a:t>
            </a:r>
            <a:r>
              <a:rPr lang="ru-RU" sz="1200" b="1" dirty="0">
                <a:solidFill>
                  <a:srgbClr val="00B050"/>
                </a:solidFill>
                <a:ea typeface="Calibri"/>
                <a:cs typeface="Times New Roman"/>
              </a:rPr>
              <a:t>100 000 населения до </a:t>
            </a:r>
            <a:r>
              <a:rPr lang="ru-RU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185,0</a:t>
            </a:r>
            <a:endParaRPr lang="ru-RU" sz="1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35965" y="3757575"/>
            <a:ext cx="20023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ea typeface="Calibri"/>
                <a:cs typeface="Times New Roman"/>
              </a:rPr>
              <a:t>Снижение смертности от злокачественных новообразований  </a:t>
            </a:r>
            <a:br>
              <a:rPr lang="ru-RU" sz="1200" b="1" dirty="0">
                <a:solidFill>
                  <a:srgbClr val="00B050"/>
                </a:solidFill>
                <a:ea typeface="Calibri"/>
                <a:cs typeface="Times New Roman"/>
              </a:rPr>
            </a:br>
            <a:r>
              <a:rPr lang="ru-RU" sz="1200" b="1" dirty="0">
                <a:solidFill>
                  <a:srgbClr val="00B050"/>
                </a:solidFill>
                <a:ea typeface="Calibri"/>
                <a:cs typeface="Times New Roman"/>
              </a:rPr>
              <a:t>на 100 000 населения до </a:t>
            </a:r>
            <a:r>
              <a:rPr lang="ru-RU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192,9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329" y="3942241"/>
            <a:ext cx="2386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00B050"/>
                </a:solidFill>
                <a:ea typeface="Calibri"/>
                <a:cs typeface="Times New Roman"/>
              </a:rPr>
              <a:t>Снижение </a:t>
            </a:r>
            <a:r>
              <a:rPr lang="ru-RU" sz="1200" b="1" dirty="0" smtClean="0">
                <a:solidFill>
                  <a:srgbClr val="00B050"/>
                </a:solidFill>
                <a:ea typeface="Calibri"/>
                <a:cs typeface="Times New Roman"/>
              </a:rPr>
              <a:t>младенческой смертности </a:t>
            </a:r>
            <a:r>
              <a:rPr lang="ru-RU" sz="1200" b="1" dirty="0">
                <a:solidFill>
                  <a:srgbClr val="00B050"/>
                </a:solidFill>
                <a:ea typeface="Calibri"/>
                <a:cs typeface="Times New Roman"/>
              </a:rPr>
              <a:t>(до </a:t>
            </a:r>
            <a:r>
              <a:rPr lang="ru-RU" sz="1200" b="1" dirty="0" smtClean="0">
                <a:solidFill>
                  <a:srgbClr val="FF0000"/>
                </a:solidFill>
                <a:ea typeface="Calibri"/>
                <a:cs typeface="Times New Roman"/>
              </a:rPr>
              <a:t>4,0</a:t>
            </a:r>
            <a:r>
              <a:rPr lang="ru-RU" sz="1200" b="1" dirty="0" smtClean="0">
                <a:solidFill>
                  <a:srgbClr val="00B050"/>
                </a:solidFill>
                <a:ea typeface="Calibri"/>
                <a:cs typeface="Times New Roman"/>
              </a:rPr>
              <a:t> </a:t>
            </a:r>
            <a:r>
              <a:rPr lang="ru-RU" sz="1200" b="1" dirty="0">
                <a:solidFill>
                  <a:srgbClr val="00B050"/>
                </a:solidFill>
                <a:ea typeface="Calibri"/>
                <a:cs typeface="Times New Roman"/>
              </a:rPr>
              <a:t>случая на </a:t>
            </a:r>
            <a:r>
              <a:rPr lang="ru-RU" sz="1200" b="1" dirty="0" smtClean="0">
                <a:solidFill>
                  <a:srgbClr val="00B050"/>
                </a:solidFill>
                <a:ea typeface="Calibri"/>
                <a:cs typeface="Times New Roman"/>
              </a:rPr>
              <a:t>1 </a:t>
            </a:r>
            <a:r>
              <a:rPr lang="ru-RU" sz="1200" b="1" dirty="0">
                <a:solidFill>
                  <a:srgbClr val="00B050"/>
                </a:solidFill>
                <a:ea typeface="Calibri"/>
                <a:cs typeface="Times New Roman"/>
              </a:rPr>
              <a:t>тыс. родившихся детей)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3141539" y="3505102"/>
            <a:ext cx="2265816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6372486" y="3493129"/>
            <a:ext cx="2265816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9600" y="6525344"/>
            <a:ext cx="372018" cy="341000"/>
          </a:xfrm>
        </p:spPr>
        <p:txBody>
          <a:bodyPr/>
          <a:lstStyle/>
          <a:p>
            <a:fld id="{33D78B8A-58FF-4BB4-B6B6-A98D4AC5AC5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4509"/>
              </p:ext>
            </p:extLst>
          </p:nvPr>
        </p:nvGraphicFramePr>
        <p:xfrm>
          <a:off x="35496" y="1988840"/>
          <a:ext cx="9080341" cy="1210455"/>
        </p:xfrm>
        <a:graphic>
          <a:graphicData uri="http://schemas.openxmlformats.org/drawingml/2006/table">
            <a:tbl>
              <a:tblPr/>
              <a:tblGrid>
                <a:gridCol w="3964298"/>
                <a:gridCol w="914997"/>
                <a:gridCol w="633459"/>
                <a:gridCol w="633459"/>
                <a:gridCol w="633459"/>
                <a:gridCol w="703844"/>
                <a:gridCol w="653388"/>
                <a:gridCol w="943437"/>
              </a:tblGrid>
              <a:tr h="1671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Цель, целевой показатель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Базовое значение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Период,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78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Arial Unicode MS"/>
                        </a:rPr>
                        <a:t>Обеспеченность населения врачами, оказывающими медицинскую помощь в амбулаторных условиях в Самарской области (чел. на 10 тыс. населения)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/>
                          <a:ea typeface="Arial Unicode MS"/>
                        </a:rPr>
                        <a:t>21,8</a:t>
                      </a:r>
                      <a:endParaRPr lang="ru-RU" sz="1400" b="1" dirty="0"/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23,9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>
            <a:stCxn id="21" idx="1"/>
          </p:cNvCxnSpPr>
          <p:nvPr/>
        </p:nvCxnSpPr>
        <p:spPr>
          <a:xfrm flipH="1">
            <a:off x="4760520" y="3822554"/>
            <a:ext cx="5944" cy="2568783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491" y="3672513"/>
            <a:ext cx="489203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u="sng" dirty="0">
                <a:solidFill>
                  <a:srgbClr val="FF0000"/>
                </a:solidFill>
                <a:cs typeface="Times New Roman" pitchFamily="18" charset="0"/>
              </a:rPr>
              <a:t>Требования к </a:t>
            </a:r>
            <a:r>
              <a:rPr lang="ru-RU" sz="1350" b="1" u="sng" dirty="0" smtClean="0">
                <a:solidFill>
                  <a:srgbClr val="FF0000"/>
                </a:solidFill>
                <a:cs typeface="Times New Roman" pitchFamily="18" charset="0"/>
              </a:rPr>
              <a:t>ОМСУ</a:t>
            </a:r>
            <a:endParaRPr lang="ru-RU" sz="135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66464" y="3672513"/>
            <a:ext cx="419802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u="sng" dirty="0" smtClean="0">
                <a:solidFill>
                  <a:srgbClr val="FF0000"/>
                </a:solidFill>
                <a:cs typeface="Times New Roman" pitchFamily="18" charset="0"/>
              </a:rPr>
              <a:t>Направления расходов</a:t>
            </a:r>
            <a:endParaRPr lang="ru-RU" sz="135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-1" y="1079602"/>
            <a:ext cx="1187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ЗАДАЧА: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1600" y="764705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Обеспечение </a:t>
            </a:r>
            <a:r>
              <a:rPr lang="ru-RU" sz="1600" b="1" dirty="0">
                <a:solidFill>
                  <a:srgbClr val="00B050"/>
                </a:solidFill>
              </a:rPr>
              <a:t>медицинских организаций системы здравоохранения квалифицированными </a:t>
            </a:r>
            <a:r>
              <a:rPr lang="ru-RU" sz="1600" b="1" dirty="0" smtClean="0">
                <a:solidFill>
                  <a:srgbClr val="00B050"/>
                </a:solidFill>
              </a:rPr>
              <a:t>кадрами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07206"/>
              </p:ext>
            </p:extLst>
          </p:nvPr>
        </p:nvGraphicFramePr>
        <p:xfrm>
          <a:off x="2555778" y="3279992"/>
          <a:ext cx="4752526" cy="63093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33669"/>
                <a:gridCol w="879301"/>
                <a:gridCol w="891204"/>
                <a:gridCol w="1048352"/>
              </a:tblGrid>
              <a:tr h="1559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Финансовое обеспечение,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тыс. руб.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2019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2020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 2021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  <a:tr h="25621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</a:tbl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4561840" y="764704"/>
            <a:ext cx="4582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prstClr val="black"/>
                </a:solidFill>
              </a:rPr>
              <a:t>РС ФП «Здравоохранение»</a:t>
            </a:r>
          </a:p>
          <a:p>
            <a:pPr fontAlgn="ctr"/>
            <a:r>
              <a:rPr lang="ru-RU" sz="1600" b="1" kern="0" dirty="0">
                <a:solidFill>
                  <a:prstClr val="black"/>
                </a:solidFill>
              </a:rPr>
              <a:t>Цель</a:t>
            </a:r>
            <a:r>
              <a:rPr lang="ru-RU" sz="1600" b="1" kern="0" dirty="0" smtClean="0">
                <a:solidFill>
                  <a:prstClr val="black"/>
                </a:solidFill>
              </a:rPr>
              <a:t>: </a:t>
            </a:r>
            <a:r>
              <a:rPr lang="ru-RU" sz="1400" b="1" kern="0" dirty="0" smtClean="0">
                <a:solidFill>
                  <a:prstClr val="black"/>
                </a:solidFill>
              </a:rPr>
              <a:t>Ликвидация </a:t>
            </a:r>
            <a:r>
              <a:rPr lang="ru-RU" sz="1400" b="1" kern="0" dirty="0">
                <a:solidFill>
                  <a:prstClr val="black"/>
                </a:solidFill>
              </a:rPr>
              <a:t>кадрового дефицита в медицинских организациях Самарской области,</a:t>
            </a:r>
          </a:p>
          <a:p>
            <a:pPr fontAlgn="ctr"/>
            <a:r>
              <a:rPr lang="ru-RU" sz="1400" b="1" kern="0" dirty="0">
                <a:solidFill>
                  <a:prstClr val="black"/>
                </a:solidFill>
              </a:rPr>
              <a:t> оказывающих первичную медико-санитарную </a:t>
            </a:r>
            <a:r>
              <a:rPr lang="ru-RU" sz="1400" b="1" kern="0" dirty="0" smtClean="0">
                <a:solidFill>
                  <a:prstClr val="black"/>
                </a:solidFill>
              </a:rPr>
              <a:t>помощь, к </a:t>
            </a:r>
            <a:r>
              <a:rPr lang="ru-RU" sz="1400" b="1" kern="0" dirty="0">
                <a:solidFill>
                  <a:prstClr val="black"/>
                </a:solidFill>
              </a:rPr>
              <a:t>2024 году</a:t>
            </a:r>
          </a:p>
          <a:p>
            <a:pPr fontAlgn="ctr"/>
            <a:endParaRPr lang="ru-RU" sz="1600" b="1" kern="0" dirty="0">
              <a:solidFill>
                <a:prstClr val="black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561840" y="3251179"/>
            <a:ext cx="0" cy="44095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436096" y="3279993"/>
            <a:ext cx="0" cy="412142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451256" y="3251180"/>
            <a:ext cx="0" cy="44095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1">
            <a:extLst>
              <a:ext uri="{FF2B5EF4-FFF2-40B4-BE49-F238E27FC236}">
                <a16:creationId xmlns="" xmlns:a16="http://schemas.microsoft.com/office/drawing/2014/main" id="{4AB62333-E8EB-4CFB-8E1E-D40A1E58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54" y="37073"/>
            <a:ext cx="8342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  <a:endParaRPr lang="ru-RU" alt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6042" y="3972595"/>
            <a:ext cx="40964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prstClr val="black"/>
                </a:solidFill>
                <a:cs typeface="Times New Roman" pitchFamily="18" charset="0"/>
              </a:rPr>
              <a:t>1. На сопровождение конкурсов профессионального мастерства, семинаров, конференций </a:t>
            </a: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prstClr val="black"/>
                </a:solidFill>
                <a:cs typeface="Times New Roman" pitchFamily="18" charset="0"/>
              </a:rPr>
              <a:t>2.Средства на меры дополнительной социальной поддержки, предоставление жилых помещений</a:t>
            </a:r>
            <a:endParaRPr lang="ru-RU" sz="1600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prstClr val="black"/>
                </a:solidFill>
                <a:cs typeface="Times New Roman" pitchFamily="18" charset="0"/>
              </a:rPr>
              <a:t>3. На дополнительное обучение</a:t>
            </a:r>
            <a:endParaRPr lang="ru-RU" sz="1600" b="1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Clr>
                <a:srgbClr val="0070C1"/>
              </a:buClr>
            </a:pPr>
            <a:endParaRPr lang="ru-RU" sz="16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3972595"/>
            <a:ext cx="46530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1. Содействие в организации конкурсов профессионального мастерства, профессиональной подготовки мед. работников, семинаров, конференций</a:t>
            </a: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  <a:cs typeface="Times New Roman" pitchFamily="18" charset="0"/>
              </a:rPr>
              <a:t>2. </a:t>
            </a: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Принятие </a:t>
            </a:r>
            <a:r>
              <a:rPr lang="ru-RU" sz="1400" b="1" dirty="0">
                <a:solidFill>
                  <a:prstClr val="black"/>
                </a:solidFill>
                <a:cs typeface="Times New Roman" pitchFamily="18" charset="0"/>
              </a:rPr>
              <a:t>комплекса дополнительных мер социальной поддержки, в том числе предоставления жилых помещений в соответствии с действующим </a:t>
            </a: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законодательством</a:t>
            </a: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3. Участие в непрерывном профессиональном развитии медицинских и </a:t>
            </a:r>
            <a:r>
              <a:rPr lang="ru-RU" sz="1400" b="1" dirty="0">
                <a:solidFill>
                  <a:prstClr val="black"/>
                </a:solidFill>
                <a:cs typeface="Times New Roman" pitchFamily="18" charset="0"/>
              </a:rPr>
              <a:t>фармацевтических работников </a:t>
            </a: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endParaRPr lang="ru-RU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9600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52338"/>
            <a:ext cx="9115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algn="ctr"/>
            <a:r>
              <a:rPr lang="ru-RU" b="1" i="1" dirty="0" smtClean="0">
                <a:solidFill>
                  <a:srgbClr val="FF0000"/>
                </a:solidFill>
                <a:ea typeface="Calibri"/>
                <a:cs typeface="Times New Roman"/>
              </a:rPr>
              <a:t>Показатель «Наличие муниципальной программы по созданию благоприятных условий для привлечения и закрепления медицинских работников, в том числе, по обеспечению жильем» (всего 37)</a:t>
            </a:r>
            <a:endParaRPr lang="ru-RU" b="1" i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784975"/>
              </p:ext>
            </p:extLst>
          </p:nvPr>
        </p:nvGraphicFramePr>
        <p:xfrm>
          <a:off x="395536" y="1628800"/>
          <a:ext cx="4392488" cy="488876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547204"/>
                <a:gridCol w="901068"/>
                <a:gridCol w="1008112"/>
                <a:gridCol w="936104"/>
              </a:tblGrid>
              <a:tr h="34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Наименование муниципального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образования</a:t>
                      </a:r>
                      <a:br>
                        <a:rPr lang="ru-RU" sz="1100" b="1" u="none" strike="noStrike" dirty="0" smtClean="0">
                          <a:effectLst/>
                        </a:rPr>
                      </a:b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2019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2020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до 2024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</a:tr>
              <a:tr h="2584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Самарская область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</a:tr>
              <a:tr h="254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Самара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Тольятти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65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Сызрань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994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Новокуйбышевск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Жигулевск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Кинель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Октябрьск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Отрадный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Похвистнево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274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Чапаевск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65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Алексеевский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65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Безенчукский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65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Богатовский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65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Большеглушицкий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65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Большечерниговский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92" marR="7092" marT="709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43930"/>
              </p:ext>
            </p:extLst>
          </p:nvPr>
        </p:nvGraphicFramePr>
        <p:xfrm>
          <a:off x="4944645" y="1628800"/>
          <a:ext cx="4104455" cy="491345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319289"/>
                <a:gridCol w="952820"/>
                <a:gridCol w="952820"/>
                <a:gridCol w="879526"/>
              </a:tblGrid>
              <a:tr h="687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Наименование муниципального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образования</a:t>
                      </a:r>
                      <a:br>
                        <a:rPr lang="ru-RU" sz="1100" b="1" u="none" strike="noStrike" dirty="0" smtClean="0">
                          <a:effectLst/>
                        </a:rPr>
                      </a:b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2019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</a:rPr>
                        <a:t>2020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до 2024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</a:tr>
              <a:tr h="1911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Борский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95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Волжский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95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Елховский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95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Исаклинский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59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Камышлинский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59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Кинель</a:t>
                      </a:r>
                      <a:r>
                        <a:rPr lang="ru-RU" sz="1100" u="none" strike="noStrike" dirty="0">
                          <a:effectLst/>
                        </a:rPr>
                        <a:t>-Черкасский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59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Кинельский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59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Клявлинский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59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Кошкинский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59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Красноармейский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59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Красноярский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59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Нефтегорский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59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Пестравский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59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Похвистневский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59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Приволжский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59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Сергиевский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06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Ставропольский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11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Сызранский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47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Хворостянский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59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Челно-Вершинский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195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err="1">
                          <a:effectLst/>
                        </a:rPr>
                        <a:t>Шенталинский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759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Шигонский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69" marR="5469" marT="54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Прямоугольник 1">
            <a:extLst>
              <a:ext uri="{FF2B5EF4-FFF2-40B4-BE49-F238E27FC236}">
                <a16:creationId xmlns="" xmlns:a16="http://schemas.microsoft.com/office/drawing/2014/main" id="{4AB62333-E8EB-4CFB-8E1E-D40A1E58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54" y="37073"/>
            <a:ext cx="8342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12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9600" y="6525344"/>
            <a:ext cx="372018" cy="341000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34747"/>
              </p:ext>
            </p:extLst>
          </p:nvPr>
        </p:nvGraphicFramePr>
        <p:xfrm>
          <a:off x="69154" y="2130604"/>
          <a:ext cx="8791326" cy="1105204"/>
        </p:xfrm>
        <a:graphic>
          <a:graphicData uri="http://schemas.openxmlformats.org/drawingml/2006/table">
            <a:tbl>
              <a:tblPr/>
              <a:tblGrid>
                <a:gridCol w="4021313"/>
                <a:gridCol w="936104"/>
                <a:gridCol w="648072"/>
                <a:gridCol w="648072"/>
                <a:gridCol w="648072"/>
                <a:gridCol w="720080"/>
                <a:gridCol w="576064"/>
                <a:gridCol w="593549"/>
              </a:tblGrid>
              <a:tr h="1617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Цель, целевой показатель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Базовое значение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Период,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5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Число населенных пунктов с численностью населения свыше 100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чел. до 2000 чел. по данным геоинформационной системы Минздрава России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</a:t>
                      </a:r>
                      <a:endParaRPr lang="ru-RU" sz="1200" b="1" dirty="0"/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962" marR="3962" marT="39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>
            <a:stCxn id="21" idx="1"/>
          </p:cNvCxnSpPr>
          <p:nvPr/>
        </p:nvCxnSpPr>
        <p:spPr>
          <a:xfrm flipH="1">
            <a:off x="4760520" y="3822554"/>
            <a:ext cx="5944" cy="2568783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491" y="3672513"/>
            <a:ext cx="489203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u="sng" dirty="0">
                <a:solidFill>
                  <a:srgbClr val="FF0000"/>
                </a:solidFill>
                <a:cs typeface="Times New Roman" pitchFamily="18" charset="0"/>
              </a:rPr>
              <a:t>Требования к </a:t>
            </a:r>
            <a:r>
              <a:rPr lang="ru-RU" sz="1350" b="1" u="sng" dirty="0" smtClean="0">
                <a:solidFill>
                  <a:srgbClr val="FF0000"/>
                </a:solidFill>
                <a:cs typeface="Times New Roman" pitchFamily="18" charset="0"/>
              </a:rPr>
              <a:t>ОМСУ</a:t>
            </a:r>
            <a:endParaRPr lang="ru-RU" sz="135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66464" y="3672513"/>
            <a:ext cx="419802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u="sng" dirty="0" smtClean="0">
                <a:solidFill>
                  <a:srgbClr val="FF0000"/>
                </a:solidFill>
                <a:cs typeface="Times New Roman" pitchFamily="18" charset="0"/>
              </a:rPr>
              <a:t>Направления расходов</a:t>
            </a:r>
            <a:endParaRPr lang="ru-RU" sz="135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-1" y="1079602"/>
            <a:ext cx="12596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ЗАДАЧА: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1600" y="1062029"/>
            <a:ext cx="3384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B050"/>
                </a:solidFill>
              </a:rPr>
              <a:t>Завершение формирования сети медицинских организаций первичного звена здравоохранения </a:t>
            </a:r>
            <a:endParaRPr lang="ru-RU" sz="1400" b="1" dirty="0">
              <a:solidFill>
                <a:srgbClr val="00B050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040170"/>
              </p:ext>
            </p:extLst>
          </p:nvPr>
        </p:nvGraphicFramePr>
        <p:xfrm>
          <a:off x="2555778" y="3212976"/>
          <a:ext cx="4896542" cy="63093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92265"/>
                <a:gridCol w="905947"/>
                <a:gridCol w="918210"/>
                <a:gridCol w="1080120"/>
              </a:tblGrid>
              <a:tr h="2670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Финансовое обеспечение,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тыс. руб.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2019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2020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</a:rPr>
                        <a:t> 2021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  <a:tr h="14401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ru-RU" sz="1200" b="1" u="none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</a:tbl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4561840" y="764704"/>
            <a:ext cx="4582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РС ФП «Здравоохранение»</a:t>
            </a:r>
          </a:p>
          <a:p>
            <a:pPr lvl="0" fontAlgn="ctr"/>
            <a:r>
              <a:rPr lang="ru-RU" sz="1600" b="1" kern="0" dirty="0" smtClean="0">
                <a:solidFill>
                  <a:prstClr val="black"/>
                </a:solidFill>
              </a:rPr>
              <a:t>Цель: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Обеспечение </a:t>
            </a:r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оптимальной доступности для населения (в том числе для жителей населенных пунктов,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расположенных в </a:t>
            </a:r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отдаленных местностях) медицинских организаций, оказывающих первичную медико-санитарную помощь</a:t>
            </a:r>
            <a:endParaRPr lang="ru-RU" sz="1200" b="1" dirty="0">
              <a:solidFill>
                <a:srgbClr val="000000"/>
              </a:solidFill>
            </a:endParaRP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561840" y="3251179"/>
            <a:ext cx="0" cy="44095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436096" y="3279993"/>
            <a:ext cx="0" cy="412142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451256" y="3251180"/>
            <a:ext cx="0" cy="44095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1">
            <a:extLst>
              <a:ext uri="{FF2B5EF4-FFF2-40B4-BE49-F238E27FC236}">
                <a16:creationId xmlns="" xmlns:a16="http://schemas.microsoft.com/office/drawing/2014/main" id="{4AB62333-E8EB-4CFB-8E1E-D40A1E58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54" y="37073"/>
            <a:ext cx="8342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6042" y="3972595"/>
            <a:ext cx="40964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cs typeface="Times New Roman" pitchFamily="18" charset="0"/>
              </a:rPr>
              <a:t>1. Выделение финансирования на инженерные коммуникации </a:t>
            </a: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cs typeface="Times New Roman" pitchFamily="18" charset="0"/>
              </a:rPr>
              <a:t>2. Финансирование благоустройства территорий</a:t>
            </a:r>
            <a:endParaRPr lang="ru-RU" sz="1600" b="1" dirty="0"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cs typeface="Times New Roman" pitchFamily="18" charset="0"/>
              </a:rPr>
              <a:t>3. Благоустройство дорог</a:t>
            </a:r>
            <a:endParaRPr lang="ru-RU" sz="1600" b="1" dirty="0"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cs typeface="Times New Roman" pitchFamily="18" charset="0"/>
              </a:rPr>
              <a:t>4. </a:t>
            </a:r>
            <a:r>
              <a:rPr lang="ru-RU" sz="1600" b="1" dirty="0">
                <a:cs typeface="Times New Roman" pitchFamily="18" charset="0"/>
              </a:rPr>
              <a:t>Финансирование транспортного обслуживания </a:t>
            </a:r>
            <a:r>
              <a:rPr lang="ru-RU" sz="1600" b="1" dirty="0" smtClean="0">
                <a:cs typeface="Times New Roman" pitchFamily="18" charset="0"/>
              </a:rPr>
              <a:t>маломобильных и малообеспеченных граждан</a:t>
            </a:r>
            <a:endParaRPr lang="ru-RU" sz="1600" b="1" dirty="0"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endParaRPr lang="ru-RU" sz="1600" dirty="0"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endParaRPr lang="ru-RU" sz="1600" dirty="0"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3972595"/>
            <a:ext cx="465301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cs typeface="Times New Roman" pitchFamily="18" charset="0"/>
              </a:rPr>
              <a:t>1. Подключение к инженерным сетям модульных зданий и строений для оказания ПМСП </a:t>
            </a:r>
            <a:endParaRPr lang="ru-RU" sz="1500" b="1" dirty="0"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cs typeface="Times New Roman" pitchFamily="18" charset="0"/>
              </a:rPr>
              <a:t>2. Благоустройство территорий</a:t>
            </a:r>
            <a:endParaRPr lang="ru-RU" sz="1500" b="1" dirty="0"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cs typeface="Times New Roman" pitchFamily="18" charset="0"/>
              </a:rPr>
              <a:t>3. Обеспечение подъезда к мед. организации</a:t>
            </a:r>
            <a:endParaRPr lang="ru-RU" sz="1500" b="1" dirty="0"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cs typeface="Times New Roman" pitchFamily="18" charset="0"/>
              </a:rPr>
              <a:t>4. Предоставление мед. организациям земельных участков в постоянное пользование</a:t>
            </a:r>
            <a:endParaRPr lang="ru-RU" sz="1500" b="1" dirty="0">
              <a:cs typeface="Times New Roman" pitchFamily="18" charset="0"/>
            </a:endParaRPr>
          </a:p>
          <a:p>
            <a:pPr marL="285750" indent="-285750">
              <a:buClr>
                <a:srgbClr val="0070C1"/>
              </a:buClr>
              <a:buFont typeface="Wingdings" panose="05000000000000000000" pitchFamily="2" charset="2"/>
              <a:buChar char="Ø"/>
            </a:pPr>
            <a:r>
              <a:rPr lang="ru-RU" sz="1500" b="1" dirty="0" smtClean="0">
                <a:cs typeface="Times New Roman" pitchFamily="18" charset="0"/>
              </a:rPr>
              <a:t>5. Организация транспортного обслуживания населения</a:t>
            </a:r>
            <a:endParaRPr lang="ru-RU" sz="15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ШАБЛОН_МЭР_СО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_ШАБЛОН_МЭР_СО - копия</Template>
  <TotalTime>4608</TotalTime>
  <Words>2847</Words>
  <Application>Microsoft Office PowerPoint</Application>
  <PresentationFormat>Экран (4:3)</PresentationFormat>
  <Paragraphs>1045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_ШАБЛОН_МЭР_СО - копия</vt:lpstr>
      <vt:lpstr>3_Тема Office</vt:lpstr>
      <vt:lpstr>Национальный проект «Здравоохранение»</vt:lpstr>
      <vt:lpstr>  Стратегические цели: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Реште</dc:creator>
  <cp:lastModifiedBy>Редкина Елена Владимировна</cp:lastModifiedBy>
  <cp:revision>531</cp:revision>
  <cp:lastPrinted>2019-02-11T18:36:55Z</cp:lastPrinted>
  <dcterms:created xsi:type="dcterms:W3CDTF">2018-10-15T11:33:00Z</dcterms:created>
  <dcterms:modified xsi:type="dcterms:W3CDTF">2019-02-13T12:24:50Z</dcterms:modified>
</cp:coreProperties>
</file>