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4" r:id="rId2"/>
    <p:sldId id="288" r:id="rId3"/>
    <p:sldId id="286" r:id="rId4"/>
    <p:sldId id="285" r:id="rId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A7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7" autoAdjust="0"/>
    <p:restoredTop sz="94673" autoAdjust="0"/>
  </p:normalViewPr>
  <p:slideViewPr>
    <p:cSldViewPr snapToGrid="0">
      <p:cViewPr>
        <p:scale>
          <a:sx n="80" d="100"/>
          <a:sy n="80" d="100"/>
        </p:scale>
        <p:origin x="-171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7336447692420998E-2"/>
          <c:y val="0.2271179185587732"/>
          <c:w val="0.92071047357582891"/>
          <c:h val="0.606176451375085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3 лет</c:v>
                </c:pt>
              </c:strCache>
            </c:strRef>
          </c:tx>
          <c:spPr>
            <a:solidFill>
              <a:srgbClr val="0000CC"/>
            </a:solidFill>
            <a:ln w="35777">
              <a:noFill/>
            </a:ln>
          </c:spPr>
          <c:invertIfNegative val="0"/>
          <c:dLbls>
            <c:dLbl>
              <c:idx val="0"/>
              <c:layout>
                <c:manualLayout>
                  <c:x val="1.3366701672690101E-3"/>
                  <c:y val="1.79196346082317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732350849185504E-3"/>
                  <c:y val="2.12426959641327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65550971884143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101157514264027E-3"/>
                  <c:y val="1.38261749449072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2862">
                <a:noFill/>
              </a:ln>
            </c:spPr>
            <c:txPr>
              <a:bodyPr/>
              <a:lstStyle/>
              <a:p>
                <a:pPr>
                  <a:defRPr sz="1600" b="1">
                    <a:solidFill>
                      <a:srgbClr val="0000CC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m/d/yyyy</c:formatCode>
                <c:ptCount val="5"/>
                <c:pt idx="0">
                  <c:v>43101</c:v>
                </c:pt>
                <c:pt idx="1">
                  <c:v>43466</c:v>
                </c:pt>
                <c:pt idx="2">
                  <c:v>43831</c:v>
                </c:pt>
                <c:pt idx="3">
                  <c:v>44197</c:v>
                </c:pt>
                <c:pt idx="4">
                  <c:v>44562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9472</c:v>
                </c:pt>
                <c:pt idx="1">
                  <c:v>5331</c:v>
                </c:pt>
                <c:pt idx="2">
                  <c:v>2580</c:v>
                </c:pt>
                <c:pt idx="3">
                  <c:v>1004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axId val="80405248"/>
        <c:axId val="80406784"/>
      </c:barChart>
      <c:dateAx>
        <c:axId val="80405248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0406784"/>
        <c:crosses val="autoZero"/>
        <c:auto val="1"/>
        <c:lblOffset val="100"/>
        <c:baseTimeUnit val="years"/>
      </c:dateAx>
      <c:valAx>
        <c:axId val="80406784"/>
        <c:scaling>
          <c:orientation val="minMax"/>
          <c:max val="10000"/>
          <c:min val="0"/>
        </c:scaling>
        <c:delete val="0"/>
        <c:axPos val="l"/>
        <c:majorGridlines>
          <c:spPr>
            <a:ln w="2858"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8" b="1" i="1"/>
            </a:pPr>
            <a:endParaRPr lang="ru-RU"/>
          </a:p>
        </c:txPr>
        <c:crossAx val="80405248"/>
        <c:crosses val="autoZero"/>
        <c:crossBetween val="between"/>
        <c:majorUnit val="2000"/>
      </c:valAx>
      <c:spPr>
        <a:noFill/>
        <a:ln w="22862">
          <a:noFill/>
        </a:ln>
      </c:spPr>
    </c:plotArea>
    <c:plotVisOnly val="1"/>
    <c:dispBlanksAs val="gap"/>
    <c:showDLblsOverMax val="0"/>
  </c:chart>
  <c:txPr>
    <a:bodyPr/>
    <a:lstStyle/>
    <a:p>
      <a:pPr>
        <a:defRPr sz="1193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5895071226882367"/>
          <c:y val="1.2830797146107419E-2"/>
        </c:manualLayout>
      </c:layout>
      <c:overlay val="0"/>
    </c:title>
    <c:autoTitleDeleted val="0"/>
    <c:view3D>
      <c:rotX val="0"/>
      <c:rotY val="0"/>
      <c:depthPercent val="100"/>
      <c:rAngAx val="0"/>
      <c:perspective val="10"/>
    </c:view3D>
    <c:floor>
      <c:thickness val="0"/>
    </c:floor>
    <c:sideWall>
      <c:thickness val="0"/>
      <c:spPr>
        <a:noFill/>
        <a:ln w="25410">
          <a:noFill/>
        </a:ln>
      </c:spPr>
    </c:sideWall>
    <c:backWall>
      <c:thickness val="0"/>
      <c:spPr>
        <a:noFill/>
        <a:ln w="25410">
          <a:noFill/>
        </a:ln>
      </c:spPr>
    </c:backWall>
    <c:plotArea>
      <c:layout>
        <c:manualLayout>
          <c:layoutTarget val="inner"/>
          <c:xMode val="edge"/>
          <c:yMode val="edge"/>
          <c:x val="0.10742187500000012"/>
          <c:y val="0.2271179185587732"/>
          <c:w val="0.89062500000000167"/>
          <c:h val="0.560250963539479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3 лет</c:v>
                </c:pt>
              </c:strCache>
            </c:strRef>
          </c:tx>
          <c:spPr>
            <a:solidFill>
              <a:srgbClr val="0000CC"/>
            </a:solidFill>
            <a:ln w="39723">
              <a:noFill/>
            </a:ln>
          </c:spPr>
          <c:invertIfNegative val="0"/>
          <c:dLbls>
            <c:dLbl>
              <c:idx val="0"/>
              <c:layout>
                <c:manualLayout>
                  <c:x val="9.3567246538011871E-3"/>
                  <c:y val="-0.316012430718746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73244651089948E-3"/>
                  <c:y val="-0.3188397524363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317045461433856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366749505430367E-2"/>
                  <c:y val="-0.340016124371846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733403345379271E-3"/>
                  <c:y val="-4.9665291565243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84">
                <a:noFill/>
              </a:ln>
            </c:spPr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1270</c:v>
                </c:pt>
                <c:pt idx="1">
                  <c:v>1413</c:v>
                </c:pt>
                <c:pt idx="2">
                  <c:v>1310</c:v>
                </c:pt>
                <c:pt idx="3">
                  <c:v>1470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102"/>
        <c:shape val="cylinder"/>
        <c:axId val="83204736"/>
        <c:axId val="84279680"/>
        <c:axId val="0"/>
      </c:bar3DChart>
      <c:catAx>
        <c:axId val="8320473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sz="1176" b="1"/>
            </a:pPr>
            <a:endParaRPr lang="ru-RU"/>
          </a:p>
        </c:txPr>
        <c:crossAx val="84279680"/>
        <c:crosses val="autoZero"/>
        <c:auto val="1"/>
        <c:lblAlgn val="ctr"/>
        <c:lblOffset val="100"/>
        <c:noMultiLvlLbl val="0"/>
      </c:catAx>
      <c:valAx>
        <c:axId val="84279680"/>
        <c:scaling>
          <c:orientation val="minMax"/>
          <c:max val="1500"/>
          <c:min val="0"/>
        </c:scaling>
        <c:delete val="0"/>
        <c:axPos val="l"/>
        <c:majorGridlines>
          <c:spPr>
            <a:ln w="3173"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76" b="1" i="1"/>
            </a:pPr>
            <a:endParaRPr lang="ru-RU"/>
          </a:p>
        </c:txPr>
        <c:crossAx val="83204736"/>
        <c:crosses val="autoZero"/>
        <c:crossBetween val="between"/>
        <c:majorUnit val="500"/>
      </c:valAx>
      <c:spPr>
        <a:noFill/>
        <a:ln w="25402">
          <a:noFill/>
        </a:ln>
      </c:spPr>
    </c:plotArea>
    <c:plotVisOnly val="1"/>
    <c:dispBlanksAs val="gap"/>
    <c:showDLblsOverMax val="0"/>
  </c:chart>
  <c:txPr>
    <a:bodyPr/>
    <a:lstStyle/>
    <a:p>
      <a:pPr>
        <a:defRPr sz="1325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6386473E-EA6D-4B2F-8219-1932C0B82445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605122B0-DEBF-4B19-8A6C-1C35CADB6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8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2BA15DD-5DF1-443D-8727-AA9EE9E2714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4678"/>
            <a:ext cx="5487041" cy="4476512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81DB97B-EF70-4AEF-A270-A0AF6D378F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№ </a:t>
            </a:r>
            <a:fld id="{A0FA6F26-A98F-4EA1-9C86-3C1893162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31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2000" b="1" dirty="0" smtClean="0"/>
              <a:t>Реализация </a:t>
            </a:r>
            <a:r>
              <a:rPr lang="ru-RU" sz="2000" b="1" dirty="0"/>
              <a:t> в 2019 </a:t>
            </a:r>
            <a:r>
              <a:rPr lang="ru-RU" sz="2000" b="1" dirty="0" smtClean="0"/>
              <a:t>году регионального проекта</a:t>
            </a:r>
            <a:endParaRPr lang="ru-RU" sz="2000" dirty="0"/>
          </a:p>
          <a:p>
            <a:pPr algn="ctr">
              <a:lnSpc>
                <a:spcPct val="90000"/>
              </a:lnSpc>
            </a:pPr>
            <a:r>
              <a:rPr lang="ru-RU" sz="2000" b="1" dirty="0"/>
              <a:t>«Содействие занятости женщин - </a:t>
            </a:r>
            <a:r>
              <a:rPr lang="ru-RU" sz="2000" b="1" dirty="0">
                <a:solidFill>
                  <a:srgbClr val="FF0000"/>
                </a:solidFill>
              </a:rPr>
              <a:t>создание условий дошкольного образования для детей в возрасте до трех лет</a:t>
            </a:r>
            <a:r>
              <a:rPr lang="ru-RU" sz="2000" b="1" dirty="0" smtClean="0"/>
              <a:t>»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980705"/>
            <a:ext cx="8390915" cy="3716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algn="ctr">
              <a:lnSpc>
                <a:spcPct val="130000"/>
              </a:lnSpc>
            </a:pPr>
            <a:endPara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</a:pPr>
            <a:endPara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</a:pP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ru-RU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Подпоказатели</a:t>
            </a: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муниципальных образований</a:t>
            </a:r>
          </a:p>
          <a:p>
            <a:pPr>
              <a:lnSpc>
                <a:spcPct val="130000"/>
              </a:lnSpc>
            </a:pP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lvl="0">
              <a:lnSpc>
                <a:spcPct val="13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1.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Наличие проектно-сметной документации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, прошедшую государственную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экспертизу на строительство, реконструкцию, капитальный ремонт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объектов дошкольного образования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"/>
            </a:endParaRPr>
          </a:p>
          <a:p>
            <a:pPr>
              <a:lnSpc>
                <a:spcPct val="130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2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.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Наличие бюджетных ассигнований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в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местном бюджете на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софинансирование и финансирование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расходных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обязательств по строительству, реконструкции, капитальному ремонту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объектов дошкольного образования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"/>
            </a:endParaRPr>
          </a:p>
          <a:p>
            <a:pPr>
              <a:lnSpc>
                <a:spcPct val="13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3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.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Создание групп кратковременного пребывания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детей в возрасте от 1,5 до 3 лет в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крупных городских округах</a:t>
            </a:r>
          </a:p>
          <a:p>
            <a:pPr>
              <a:lnSpc>
                <a:spcPct val="13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4.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Приспособление помещений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в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действующих детских садах под ясельные группы</a:t>
            </a:r>
            <a:endParaRPr lang="ru-RU" b="1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</a:pPr>
            <a:endParaRPr lang="ru-RU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95536" y="1031260"/>
            <a:ext cx="8458200" cy="1747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1800" b="1" dirty="0" smtClean="0">
                <a:solidFill>
                  <a:srgbClr val="FF0000"/>
                </a:solidFill>
                <a:ea typeface="Verdana" panose="020B0604030504040204" pitchFamily="34" charset="0"/>
              </a:rPr>
              <a:t>Показатель</a:t>
            </a:r>
          </a:p>
          <a:p>
            <a:r>
              <a:rPr lang="ru-RU" sz="1800" b="1" dirty="0" smtClean="0">
                <a:solidFill>
                  <a:srgbClr val="002060"/>
                </a:solidFill>
                <a:ea typeface="Verdana" panose="020B0604030504040204" pitchFamily="34" charset="0"/>
              </a:rPr>
              <a:t>«Численность </a:t>
            </a:r>
            <a:r>
              <a:rPr lang="ru-RU" sz="1800" b="1" dirty="0">
                <a:solidFill>
                  <a:srgbClr val="002060"/>
                </a:solidFill>
                <a:ea typeface="Verdana" panose="020B0604030504040204" pitchFamily="34" charset="0"/>
              </a:rPr>
              <a:t>воспитанников </a:t>
            </a:r>
            <a:r>
              <a:rPr lang="ru-RU" sz="1800" b="1" dirty="0" smtClean="0">
                <a:solidFill>
                  <a:srgbClr val="002060"/>
                </a:solidFill>
                <a:ea typeface="Verdana" panose="020B0604030504040204" pitchFamily="34" charset="0"/>
              </a:rPr>
              <a:t>в </a:t>
            </a:r>
            <a:r>
              <a:rPr lang="ru-RU" sz="1800" b="1" dirty="0">
                <a:solidFill>
                  <a:srgbClr val="002060"/>
                </a:solidFill>
                <a:ea typeface="Verdana" panose="020B0604030504040204" pitchFamily="34" charset="0"/>
              </a:rPr>
              <a:t>возрасте до трех лет, посещающих государственные </a:t>
            </a:r>
            <a:r>
              <a:rPr lang="ru-RU" sz="1800" b="1" dirty="0" smtClean="0">
                <a:solidFill>
                  <a:srgbClr val="002060"/>
                </a:solidFill>
                <a:ea typeface="Verdana" panose="020B0604030504040204" pitchFamily="34" charset="0"/>
              </a:rPr>
              <a:t>и </a:t>
            </a:r>
            <a:r>
              <a:rPr lang="ru-RU" sz="1800" b="1" dirty="0">
                <a:solidFill>
                  <a:srgbClr val="002060"/>
                </a:solidFill>
                <a:ea typeface="Verdana" panose="020B0604030504040204" pitchFamily="34" charset="0"/>
              </a:rPr>
              <a:t>муниципальные организации, осуществляющие образовательную деятельность по образовательным программам дошкольного образования, присмотр и уход (человек)»</a:t>
            </a:r>
          </a:p>
        </p:txBody>
      </p:sp>
    </p:spTree>
    <p:extLst>
      <p:ext uri="{BB962C8B-B14F-4D97-AF65-F5344CB8AC3E}">
        <p14:creationId xmlns:p14="http://schemas.microsoft.com/office/powerpoint/2010/main" val="58369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365291"/>
              </p:ext>
            </p:extLst>
          </p:nvPr>
        </p:nvGraphicFramePr>
        <p:xfrm>
          <a:off x="0" y="1293813"/>
          <a:ext cx="9286875" cy="210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268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993200"/>
            <a:ext cx="91440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33338" y="1355234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0" name="Прямоугольник 20"/>
          <p:cNvSpPr>
            <a:spLocks noChangeArrowheads="1"/>
          </p:cNvSpPr>
          <p:nvPr/>
        </p:nvSpPr>
        <p:spPr bwMode="auto">
          <a:xfrm>
            <a:off x="-6350" y="4457700"/>
            <a:ext cx="9144000" cy="33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550" b="1" dirty="0" smtClean="0">
                <a:solidFill>
                  <a:srgbClr val="002060"/>
                </a:solidFill>
              </a:rPr>
              <a:t>Численность детей до 3 лет в негосударственных детских садах (на примере </a:t>
            </a:r>
            <a:r>
              <a:rPr lang="ru-RU" altLang="ru-RU" sz="1550" b="1" dirty="0" err="1" smtClean="0">
                <a:solidFill>
                  <a:srgbClr val="002060"/>
                </a:solidFill>
              </a:rPr>
              <a:t>г.о.Самара</a:t>
            </a:r>
            <a:r>
              <a:rPr lang="ru-RU" altLang="ru-RU" sz="1550" b="1" dirty="0" smtClean="0">
                <a:solidFill>
                  <a:srgbClr val="002060"/>
                </a:solidFill>
              </a:rPr>
              <a:t>)</a:t>
            </a:r>
            <a:endParaRPr lang="ru-RU" altLang="ru-RU" sz="155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0314282"/>
              </p:ext>
            </p:extLst>
          </p:nvPr>
        </p:nvGraphicFramePr>
        <p:xfrm>
          <a:off x="-146050" y="4827588"/>
          <a:ext cx="9501188" cy="197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>
          <a:xfrm>
            <a:off x="0" y="4797425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4" name="AutoShape 2"/>
          <p:cNvSpPr>
            <a:spLocks noChangeArrowheads="1"/>
          </p:cNvSpPr>
          <p:nvPr/>
        </p:nvSpPr>
        <p:spPr bwMode="auto">
          <a:xfrm>
            <a:off x="962025" y="3182839"/>
            <a:ext cx="1571625" cy="611386"/>
          </a:xfrm>
          <a:prstGeom prst="notchedRightArrow">
            <a:avLst>
              <a:gd name="adj1" fmla="val 50000"/>
              <a:gd name="adj2" fmla="val 50007"/>
            </a:avLst>
          </a:prstGeom>
          <a:solidFill>
            <a:srgbClr val="FFFFFF"/>
          </a:solidFill>
          <a:ln w="25400">
            <a:solidFill>
              <a:srgbClr val="0000CC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45720" rIns="45720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ru-RU" altLang="ru-RU" sz="140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+ 345 </a:t>
            </a:r>
            <a:endParaRPr lang="ru-RU" altLang="ru-RU" sz="1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1275" name="AutoShape 2"/>
          <p:cNvSpPr>
            <a:spLocks noChangeArrowheads="1"/>
          </p:cNvSpPr>
          <p:nvPr/>
        </p:nvSpPr>
        <p:spPr bwMode="auto">
          <a:xfrm>
            <a:off x="2676525" y="3182839"/>
            <a:ext cx="1643063" cy="611386"/>
          </a:xfrm>
          <a:prstGeom prst="notchedRightArrow">
            <a:avLst>
              <a:gd name="adj1" fmla="val 50000"/>
              <a:gd name="adj2" fmla="val 50002"/>
            </a:avLst>
          </a:prstGeom>
          <a:solidFill>
            <a:srgbClr val="FFFFFF"/>
          </a:solidFill>
          <a:ln w="25400">
            <a:solidFill>
              <a:srgbClr val="0000CC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45720" rIns="45720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ru-RU" altLang="ru-RU" sz="140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+ 2487 </a:t>
            </a:r>
            <a:endParaRPr lang="ru-RU" altLang="ru-RU" sz="1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1276" name="AutoShape 2"/>
          <p:cNvSpPr>
            <a:spLocks noChangeArrowheads="1"/>
          </p:cNvSpPr>
          <p:nvPr/>
        </p:nvSpPr>
        <p:spPr bwMode="auto">
          <a:xfrm>
            <a:off x="4446588" y="3182839"/>
            <a:ext cx="1643062" cy="611386"/>
          </a:xfrm>
          <a:prstGeom prst="notchedRightArrow">
            <a:avLst>
              <a:gd name="adj1" fmla="val 50000"/>
              <a:gd name="adj2" fmla="val 50002"/>
            </a:avLst>
          </a:prstGeom>
          <a:solidFill>
            <a:srgbClr val="FFFFFF"/>
          </a:solidFill>
          <a:ln w="25400">
            <a:solidFill>
              <a:srgbClr val="0000CC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45720" rIns="45720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ru-RU" altLang="ru-RU" sz="140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+ </a:t>
            </a:r>
            <a:r>
              <a:rPr lang="ru-RU" altLang="ru-RU" sz="1400" b="1" dirty="0" smtClean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1550</a:t>
            </a:r>
            <a:endParaRPr lang="ru-RU" altLang="ru-RU" sz="1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1277" name="AutoShape 2"/>
          <p:cNvSpPr>
            <a:spLocks noChangeArrowheads="1"/>
          </p:cNvSpPr>
          <p:nvPr/>
        </p:nvSpPr>
        <p:spPr bwMode="auto">
          <a:xfrm>
            <a:off x="6227763" y="3182045"/>
            <a:ext cx="1571625" cy="611386"/>
          </a:xfrm>
          <a:prstGeom prst="notchedRightArrow">
            <a:avLst>
              <a:gd name="adj1" fmla="val 50000"/>
              <a:gd name="adj2" fmla="val 50152"/>
            </a:avLst>
          </a:prstGeom>
          <a:solidFill>
            <a:srgbClr val="FFFFFF"/>
          </a:solidFill>
          <a:ln w="25400">
            <a:solidFill>
              <a:srgbClr val="0000CC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45720" rIns="45720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ru-RU" altLang="ru-RU" sz="140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+ </a:t>
            </a:r>
            <a:r>
              <a:rPr lang="ru-RU" altLang="ru-RU" sz="1400" b="1" dirty="0" smtClean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926</a:t>
            </a:r>
            <a:endParaRPr lang="ru-RU" altLang="ru-RU" sz="1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43760" y="3615409"/>
            <a:ext cx="1008113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sym typeface="Arial"/>
              </a:rPr>
              <a:t>+ </a:t>
            </a:r>
            <a:r>
              <a:rPr lang="ru-RU" sz="1200" b="1" dirty="0" smtClean="0">
                <a:solidFill>
                  <a:srgbClr val="000000"/>
                </a:solidFill>
                <a:latin typeface="Arial Black" panose="020B0A04020102020204" pitchFamily="34" charset="0"/>
                <a:sym typeface="Arial"/>
              </a:rPr>
              <a:t>9 </a:t>
            </a: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sym typeface="Arial"/>
              </a:rPr>
              <a:t>новых ДОУ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43809" y="3615409"/>
            <a:ext cx="115829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sym typeface="Arial"/>
              </a:rPr>
              <a:t>+ </a:t>
            </a:r>
            <a:r>
              <a:rPr lang="ru-RU" sz="1200" b="1" dirty="0" smtClean="0">
                <a:solidFill>
                  <a:srgbClr val="000000"/>
                </a:solidFill>
                <a:latin typeface="Arial Black" panose="020B0A04020102020204" pitchFamily="34" charset="0"/>
                <a:sym typeface="Arial"/>
              </a:rPr>
              <a:t>17 </a:t>
            </a: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sym typeface="Arial"/>
              </a:rPr>
              <a:t>новых ДОУ*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05338" y="3615409"/>
            <a:ext cx="1166495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sym typeface="Arial"/>
              </a:rPr>
              <a:t>+ 16 новых ДОУ*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29375" y="3615409"/>
            <a:ext cx="1088683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sym typeface="Arial"/>
              </a:rPr>
              <a:t>+ 15 новых ДОУ*</a:t>
            </a:r>
          </a:p>
        </p:txBody>
      </p:sp>
      <p:sp>
        <p:nvSpPr>
          <p:cNvPr id="11286" name="Rectangle 6"/>
          <p:cNvSpPr>
            <a:spLocks noChangeArrowheads="1"/>
          </p:cNvSpPr>
          <p:nvPr/>
        </p:nvSpPr>
        <p:spPr bwMode="auto">
          <a:xfrm>
            <a:off x="-6350" y="400685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100">
                <a:ea typeface="Calibri" pitchFamily="34" charset="0"/>
                <a:cs typeface="Times New Roman" pitchFamily="18" charset="0"/>
              </a:rPr>
              <a:t>* - с учётом реализации Соглашений между Минобрнауки РФ (Минпросвещения РФ) и Правительством области и при условии выделения средств областного бюджета на проведение компенсирующих мероприятий по вводу дополнительных мест в ДОУ</a:t>
            </a:r>
          </a:p>
        </p:txBody>
      </p:sp>
      <p:sp>
        <p:nvSpPr>
          <p:cNvPr id="25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2000" b="1" dirty="0" smtClean="0"/>
              <a:t>Реализация </a:t>
            </a:r>
            <a:r>
              <a:rPr lang="ru-RU" sz="2000" b="1" dirty="0"/>
              <a:t> в 2019 </a:t>
            </a:r>
            <a:r>
              <a:rPr lang="ru-RU" sz="2000" b="1" dirty="0" smtClean="0"/>
              <a:t>году регионального проекта</a:t>
            </a:r>
            <a:endParaRPr lang="ru-RU" sz="2000" dirty="0"/>
          </a:p>
          <a:p>
            <a:pPr algn="ctr">
              <a:lnSpc>
                <a:spcPct val="90000"/>
              </a:lnSpc>
            </a:pPr>
            <a:r>
              <a:rPr lang="ru-RU" sz="2000" b="1" dirty="0"/>
              <a:t>«Содействие занятости женщин - </a:t>
            </a:r>
            <a:r>
              <a:rPr lang="ru-RU" sz="2000" b="1" dirty="0">
                <a:solidFill>
                  <a:srgbClr val="FF0000"/>
                </a:solidFill>
              </a:rPr>
              <a:t>создание условий дошкольного образования для детей в возрасте до трех лет</a:t>
            </a:r>
            <a:r>
              <a:rPr lang="ru-RU" sz="2000" b="1" dirty="0" smtClean="0"/>
              <a:t>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240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250659"/>
              </p:ext>
            </p:extLst>
          </p:nvPr>
        </p:nvGraphicFramePr>
        <p:xfrm>
          <a:off x="0" y="985655"/>
          <a:ext cx="9144001" cy="57820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00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56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48145"/>
                <a:gridCol w="581891"/>
                <a:gridCol w="3218214"/>
              </a:tblGrid>
              <a:tr h="282763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Региональный проект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г.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Роль ОМС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544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Современная школа, в </a:t>
                      </a: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373,860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177,846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2,356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97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создание новых мест в ОУ (продолжение реализации приоритетного проекта «Современная образовательная среда для школьников»)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311,404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167,679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2,356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м.р.Волжский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– софинансирование строительства второй школы в микрорайоне «Южный город»</a:t>
                      </a:r>
                    </a:p>
                  </a:txBody>
                  <a:tcPr/>
                </a:tc>
              </a:tr>
              <a:tr h="34402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создание 45 центров цифрового и гуманитарного профилей в сельской местности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62,456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косметических ремонтных работ в помещениях кабинетов</a:t>
                      </a:r>
                    </a:p>
                  </a:txBody>
                  <a:tcPr/>
                </a:tc>
              </a:tr>
              <a:tr h="2544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Успех каждого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ребенка, в </a:t>
                      </a: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.: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25,580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0,897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402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обновление МТБ</a:t>
                      </a:r>
                      <a:r>
                        <a:rPr lang="ru-RU" sz="1200" b="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сельских ОУ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для занятий физкультурой 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5,249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2,826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0,897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Софинансирование (в объёме 5%) ремонтных работ и закупки оборудования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402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реализация проекта «Билет в будущее»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4,064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402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модельного центра дополнительного образования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9,066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1,476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402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центра доп. образования в </a:t>
                      </a: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СамГТУ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7,201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1,172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44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Поддержка семей, имеющих 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детей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ГЗ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44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Цифровая образовательная 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среда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ГЗ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44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 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будущего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ГЗ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44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Молодые 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профессионалы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ГЗ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81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Новые возможности для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каждого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ГЗ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448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Социальная 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активность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(создание регионального ресурсного центра добровольчества)</a:t>
                      </a:r>
                      <a:endParaRPr lang="ru-RU" sz="1200" b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9,521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44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408,961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184,870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3,253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200" b="1" dirty="0" smtClean="0"/>
              <a:t>Реализация нацпроекта </a:t>
            </a:r>
            <a:r>
              <a:rPr lang="ru-RU" sz="2200" b="1" dirty="0" smtClean="0">
                <a:solidFill>
                  <a:srgbClr val="FF0000"/>
                </a:solidFill>
              </a:rPr>
              <a:t>«Образование»</a:t>
            </a:r>
            <a:r>
              <a:rPr lang="ru-RU" sz="2200" b="1" dirty="0" smtClean="0"/>
              <a:t> </a:t>
            </a:r>
          </a:p>
          <a:p>
            <a:pPr algn="ctr"/>
            <a:r>
              <a:rPr lang="ru-RU" sz="2200" b="1" dirty="0" smtClean="0"/>
              <a:t>в </a:t>
            </a:r>
            <a:r>
              <a:rPr lang="ru-RU" sz="2200" b="1" dirty="0"/>
              <a:t>Самарской области в 2019 году</a:t>
            </a:r>
          </a:p>
        </p:txBody>
      </p:sp>
    </p:spTree>
    <p:extLst>
      <p:ext uri="{BB962C8B-B14F-4D97-AF65-F5344CB8AC3E}">
        <p14:creationId xmlns:p14="http://schemas.microsoft.com/office/powerpoint/2010/main" val="15113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200" b="1" dirty="0" smtClean="0"/>
              <a:t>Показатели нацпроекта </a:t>
            </a:r>
            <a:r>
              <a:rPr lang="ru-RU" sz="2200" b="1" dirty="0" smtClean="0">
                <a:solidFill>
                  <a:srgbClr val="FF0000"/>
                </a:solidFill>
              </a:rPr>
              <a:t>«Образование» </a:t>
            </a:r>
            <a:r>
              <a:rPr lang="ru-RU" sz="2200" b="1" dirty="0"/>
              <a:t>в 2019 году, </a:t>
            </a:r>
          </a:p>
          <a:p>
            <a:pPr algn="ctr"/>
            <a:r>
              <a:rPr lang="ru-RU" sz="2200" b="1" dirty="0" smtClean="0"/>
              <a:t>достигаемые при поддержке муниципалитетов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xmlns="" id="{5E8601DD-34B9-484B-B84F-71A99815C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32" y="1357704"/>
            <a:ext cx="8657112" cy="4734338"/>
          </a:xfrm>
        </p:spPr>
        <p:txBody>
          <a:bodyPr>
            <a:noAutofit/>
          </a:bodyPr>
          <a:lstStyle/>
          <a:p>
            <a:pPr marL="228600" indent="-228600">
              <a:spcBef>
                <a:spcPts val="1200"/>
              </a:spcBef>
              <a:buAutoNum type="arabicPeriod"/>
            </a:pPr>
            <a:r>
              <a:rPr lang="ru-RU" sz="1800" b="1" dirty="0">
                <a:solidFill>
                  <a:srgbClr val="002060"/>
                </a:solidFill>
              </a:rPr>
              <a:t>О</a:t>
            </a:r>
            <a:r>
              <a:rPr lang="ru-RU" sz="1800" b="1" dirty="0" smtClean="0">
                <a:solidFill>
                  <a:srgbClr val="002060"/>
                </a:solidFill>
              </a:rPr>
              <a:t>хват </a:t>
            </a:r>
            <a:r>
              <a:rPr lang="ru-RU" sz="1800" b="1" dirty="0">
                <a:solidFill>
                  <a:srgbClr val="002060"/>
                </a:solidFill>
              </a:rPr>
              <a:t>детей в возрасте от 5 до 18 лет дополнительным </a:t>
            </a:r>
            <a:r>
              <a:rPr lang="ru-RU" sz="1800" b="1" dirty="0" smtClean="0">
                <a:solidFill>
                  <a:srgbClr val="002060"/>
                </a:solidFill>
              </a:rPr>
              <a:t>образованием (с учётом муниципальных образовательных организаций): </a:t>
            </a:r>
            <a:r>
              <a:rPr lang="ru-RU" sz="1800" b="1" dirty="0" smtClean="0">
                <a:solidFill>
                  <a:srgbClr val="FF0000"/>
                </a:solidFill>
              </a:rPr>
              <a:t>78,5%</a:t>
            </a:r>
          </a:p>
          <a:p>
            <a:pPr marL="228600" indent="-228600">
              <a:spcBef>
                <a:spcPts val="1200"/>
              </a:spcBef>
              <a:buAutoNum type="arabicPeriod"/>
            </a:pPr>
            <a:r>
              <a:rPr lang="ru-RU" sz="1800" b="1" dirty="0">
                <a:solidFill>
                  <a:srgbClr val="002060"/>
                </a:solidFill>
              </a:rPr>
              <a:t>Доля граждан, вовлеченных в добровольческую </a:t>
            </a:r>
            <a:r>
              <a:rPr lang="ru-RU" sz="1800" b="1" dirty="0" smtClean="0">
                <a:solidFill>
                  <a:srgbClr val="002060"/>
                </a:solidFill>
              </a:rPr>
              <a:t>деятельность (зарегистрированных на сайте «</a:t>
            </a:r>
            <a:r>
              <a:rPr lang="ru-RU" sz="1800" b="1" dirty="0" err="1" smtClean="0">
                <a:solidFill>
                  <a:srgbClr val="002060"/>
                </a:solidFill>
              </a:rPr>
              <a:t>ДобровольцыРоссии.РФ</a:t>
            </a:r>
            <a:r>
              <a:rPr lang="ru-RU" sz="1800" b="1" dirty="0" smtClean="0">
                <a:solidFill>
                  <a:srgbClr val="002060"/>
                </a:solidFill>
              </a:rPr>
              <a:t>»): </a:t>
            </a:r>
            <a:r>
              <a:rPr lang="ru-RU" sz="1800" b="1" dirty="0" smtClean="0">
                <a:solidFill>
                  <a:srgbClr val="FF0000"/>
                </a:solidFill>
              </a:rPr>
              <a:t>14%</a:t>
            </a:r>
          </a:p>
          <a:p>
            <a:pPr marL="228600" indent="-228600">
              <a:spcBef>
                <a:spcPts val="1200"/>
              </a:spcBef>
              <a:buAutoNum type="arabicPeriod"/>
            </a:pPr>
            <a:r>
              <a:rPr lang="ru-RU" sz="1800" b="1" dirty="0">
                <a:solidFill>
                  <a:srgbClr val="002060"/>
                </a:solidFill>
              </a:rPr>
              <a:t>Доля молодежи, задействованной в мероприятиях по вовлечению в творческую </a:t>
            </a:r>
            <a:r>
              <a:rPr lang="ru-RU" sz="1800" b="1" dirty="0" smtClean="0">
                <a:solidFill>
                  <a:srgbClr val="002060"/>
                </a:solidFill>
              </a:rPr>
              <a:t>деятельность: </a:t>
            </a:r>
            <a:r>
              <a:rPr lang="ru-RU" sz="1800" b="1" dirty="0" smtClean="0">
                <a:solidFill>
                  <a:srgbClr val="FF0000"/>
                </a:solidFill>
              </a:rPr>
              <a:t>30%</a:t>
            </a:r>
          </a:p>
          <a:p>
            <a:pPr>
              <a:spcBef>
                <a:spcPts val="1200"/>
              </a:spcBef>
            </a:pPr>
            <a:endParaRPr lang="ru-RU" sz="1800" b="1" dirty="0" smtClean="0">
              <a:solidFill>
                <a:schemeClr val="accent1">
                  <a:lumMod val="75000"/>
                </a:schemeClr>
              </a:solidFill>
              <a:ea typeface="+mj-ea"/>
            </a:endParaRPr>
          </a:p>
          <a:p>
            <a:pPr>
              <a:spcBef>
                <a:spcPts val="1200"/>
              </a:spcBef>
            </a:pPr>
            <a:r>
              <a:rPr lang="ru-RU" sz="1800" b="1" dirty="0" smtClean="0">
                <a:solidFill>
                  <a:srgbClr val="002060"/>
                </a:solidFill>
              </a:rPr>
              <a:t>Региональные </a:t>
            </a:r>
            <a:r>
              <a:rPr lang="ru-RU" sz="1800" b="1" dirty="0">
                <a:solidFill>
                  <a:srgbClr val="002060"/>
                </a:solidFill>
              </a:rPr>
              <a:t>составляющие федеральных проектов нацпроекта «Образование», утверждённые протоколом Совета по национальным и приоритетным проектам Самарской области от 29.12.2018 № ДА-1, включающие значения показателей по муниципалитетам, </a:t>
            </a:r>
            <a:r>
              <a:rPr lang="ru-RU" sz="1800" b="1" dirty="0">
                <a:solidFill>
                  <a:srgbClr val="FF0000"/>
                </a:solidFill>
              </a:rPr>
              <a:t>направлялись </a:t>
            </a:r>
            <a:r>
              <a:rPr lang="ru-RU" sz="1800" b="1" dirty="0" smtClean="0">
                <a:solidFill>
                  <a:srgbClr val="FF0000"/>
                </a:solidFill>
              </a:rPr>
              <a:t>главам г.о. и м.р. письмом </a:t>
            </a:r>
            <a:r>
              <a:rPr lang="ru-RU" sz="1800" b="1" dirty="0">
                <a:solidFill>
                  <a:srgbClr val="002060"/>
                </a:solidFill>
              </a:rPr>
              <a:t>министерства образования и науки Самарской области </a:t>
            </a:r>
            <a:r>
              <a:rPr lang="ru-RU" sz="1800" b="1" dirty="0">
                <a:solidFill>
                  <a:srgbClr val="FF0000"/>
                </a:solidFill>
              </a:rPr>
              <a:t>от 21.01.2019 № 16/116</a:t>
            </a:r>
          </a:p>
        </p:txBody>
      </p:sp>
    </p:spTree>
    <p:extLst>
      <p:ext uri="{BB962C8B-B14F-4D97-AF65-F5344CB8AC3E}">
        <p14:creationId xmlns:p14="http://schemas.microsoft.com/office/powerpoint/2010/main" val="1918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3168</TotalTime>
  <Words>525</Words>
  <Application>Microsoft Office PowerPoint</Application>
  <PresentationFormat>Экран (4:3)</PresentationFormat>
  <Paragraphs>100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Экос</cp:lastModifiedBy>
  <cp:revision>195</cp:revision>
  <cp:lastPrinted>2019-02-13T16:43:32Z</cp:lastPrinted>
  <dcterms:created xsi:type="dcterms:W3CDTF">2018-11-16T09:12:54Z</dcterms:created>
  <dcterms:modified xsi:type="dcterms:W3CDTF">2019-02-13T16:54:43Z</dcterms:modified>
</cp:coreProperties>
</file>